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1.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338" r:id="rId2"/>
    <p:sldId id="336" r:id="rId3"/>
    <p:sldId id="327" r:id="rId4"/>
    <p:sldId id="328" r:id="rId5"/>
    <p:sldId id="281" r:id="rId6"/>
    <p:sldId id="280" r:id="rId7"/>
    <p:sldId id="284" r:id="rId8"/>
    <p:sldId id="256" r:id="rId9"/>
    <p:sldId id="282" r:id="rId10"/>
    <p:sldId id="285" r:id="rId11"/>
    <p:sldId id="283" r:id="rId12"/>
    <p:sldId id="33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37" autoAdjust="0"/>
    <p:restoredTop sz="95033" autoAdjust="0"/>
  </p:normalViewPr>
  <p:slideViewPr>
    <p:cSldViewPr snapToGrid="0">
      <p:cViewPr varScale="1">
        <p:scale>
          <a:sx n="82" d="100"/>
          <a:sy n="82" d="100"/>
        </p:scale>
        <p:origin x="739" y="8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m\Documents\flood_project\data\chi_vs_sed_size_sta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m\Documents\HS_project\data\MASTER_EXCEL_for_large_boulder_geometri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am\Documents\HS_project\data\MASTER_EXCEL.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xlsx"/></Relationships>
</file>

<file path=ppt/charts/_rels/chart8.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Sam\Documents\HS_project\data\bedthickness_vs_slope_and_rsquared.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6697313125433496E-2"/>
          <c:y val="2.2113429705886638E-2"/>
          <c:w val="0.90894908777172512"/>
          <c:h val="0.88862207847877328"/>
        </c:manualLayout>
      </c:layout>
      <c:scatterChart>
        <c:scatterStyle val="lineMarker"/>
        <c:varyColors val="0"/>
        <c:ser>
          <c:idx val="0"/>
          <c:order val="0"/>
          <c:tx>
            <c:v>Total Thickness of Units</c:v>
          </c:tx>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wer"/>
            <c:dispRSqr val="1"/>
            <c:dispEq val="1"/>
            <c:trendlineLbl>
              <c:layout>
                <c:manualLayout>
                  <c:x val="3.8645499846068951E-2"/>
                  <c:y val="0.18833930517292796"/>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hillslope_morph!$AM$3:$AM$74</c:f>
              <c:numCache>
                <c:formatCode>General</c:formatCode>
                <c:ptCount val="72"/>
                <c:pt idx="0">
                  <c:v>8.48</c:v>
                </c:pt>
                <c:pt idx="1">
                  <c:v>11.469999999999999</c:v>
                </c:pt>
                <c:pt idx="2">
                  <c:v>12.780000000000001</c:v>
                </c:pt>
                <c:pt idx="3">
                  <c:v>8.16</c:v>
                </c:pt>
                <c:pt idx="4">
                  <c:v>5.45</c:v>
                </c:pt>
                <c:pt idx="5">
                  <c:v>6.2799999999999994</c:v>
                </c:pt>
                <c:pt idx="6">
                  <c:v>16.2</c:v>
                </c:pt>
                <c:pt idx="7">
                  <c:v>12.819999999999999</c:v>
                </c:pt>
                <c:pt idx="8">
                  <c:v>11.28</c:v>
                </c:pt>
                <c:pt idx="9">
                  <c:v>2.4</c:v>
                </c:pt>
                <c:pt idx="10">
                  <c:v>3.1399999999999997</c:v>
                </c:pt>
                <c:pt idx="11">
                  <c:v>2.1399999999999997</c:v>
                </c:pt>
                <c:pt idx="12">
                  <c:v>3.95</c:v>
                </c:pt>
                <c:pt idx="13">
                  <c:v>2.91</c:v>
                </c:pt>
                <c:pt idx="14">
                  <c:v>2.17</c:v>
                </c:pt>
                <c:pt idx="15">
                  <c:v>2.17</c:v>
                </c:pt>
                <c:pt idx="16">
                  <c:v>1.03</c:v>
                </c:pt>
                <c:pt idx="17">
                  <c:v>6.36</c:v>
                </c:pt>
                <c:pt idx="18">
                  <c:v>27.46</c:v>
                </c:pt>
                <c:pt idx="19">
                  <c:v>27.46</c:v>
                </c:pt>
                <c:pt idx="20">
                  <c:v>21.1</c:v>
                </c:pt>
                <c:pt idx="21">
                  <c:v>23.44</c:v>
                </c:pt>
                <c:pt idx="22">
                  <c:v>23.44</c:v>
                </c:pt>
                <c:pt idx="23">
                  <c:v>5.01</c:v>
                </c:pt>
                <c:pt idx="24">
                  <c:v>7.91</c:v>
                </c:pt>
                <c:pt idx="25">
                  <c:v>8.3800000000000008</c:v>
                </c:pt>
                <c:pt idx="26">
                  <c:v>8.11</c:v>
                </c:pt>
                <c:pt idx="27">
                  <c:v>6.84</c:v>
                </c:pt>
                <c:pt idx="28">
                  <c:v>3.94</c:v>
                </c:pt>
                <c:pt idx="29">
                  <c:v>4.58</c:v>
                </c:pt>
                <c:pt idx="30">
                  <c:v>3.8200000000000003</c:v>
                </c:pt>
                <c:pt idx="31">
                  <c:v>3.4699999999999998</c:v>
                </c:pt>
                <c:pt idx="32">
                  <c:v>14.440000000000001</c:v>
                </c:pt>
                <c:pt idx="33">
                  <c:v>15.86</c:v>
                </c:pt>
                <c:pt idx="34">
                  <c:v>5.79</c:v>
                </c:pt>
                <c:pt idx="35">
                  <c:v>3.55</c:v>
                </c:pt>
                <c:pt idx="36">
                  <c:v>1.9899999999999998</c:v>
                </c:pt>
                <c:pt idx="37">
                  <c:v>0.56999999999999995</c:v>
                </c:pt>
                <c:pt idx="38">
                  <c:v>0.56999999999999995</c:v>
                </c:pt>
                <c:pt idx="39">
                  <c:v>10.399999999999999</c:v>
                </c:pt>
                <c:pt idx="40">
                  <c:v>18.68</c:v>
                </c:pt>
                <c:pt idx="41">
                  <c:v>19.080000000000002</c:v>
                </c:pt>
                <c:pt idx="42">
                  <c:v>17.599999999999998</c:v>
                </c:pt>
                <c:pt idx="43">
                  <c:v>16.43</c:v>
                </c:pt>
                <c:pt idx="44">
                  <c:v>8.1499999999999986</c:v>
                </c:pt>
                <c:pt idx="45">
                  <c:v>1.69</c:v>
                </c:pt>
                <c:pt idx="47">
                  <c:v>31.7</c:v>
                </c:pt>
                <c:pt idx="48">
                  <c:v>35.42</c:v>
                </c:pt>
                <c:pt idx="49">
                  <c:v>17.330000000000002</c:v>
                </c:pt>
                <c:pt idx="50">
                  <c:v>14.130000000000003</c:v>
                </c:pt>
                <c:pt idx="51">
                  <c:v>9.98</c:v>
                </c:pt>
                <c:pt idx="52">
                  <c:v>4.9399999999999995</c:v>
                </c:pt>
                <c:pt idx="53">
                  <c:v>7.75</c:v>
                </c:pt>
                <c:pt idx="54">
                  <c:v>9.9599999999999991</c:v>
                </c:pt>
                <c:pt idx="55">
                  <c:v>9.259999999999998</c:v>
                </c:pt>
                <c:pt idx="56">
                  <c:v>7.1800000000000006</c:v>
                </c:pt>
                <c:pt idx="57">
                  <c:v>5.36</c:v>
                </c:pt>
                <c:pt idx="58">
                  <c:v>1.1499999999999999</c:v>
                </c:pt>
                <c:pt idx="59">
                  <c:v>0.53</c:v>
                </c:pt>
                <c:pt idx="60">
                  <c:v>0.53</c:v>
                </c:pt>
                <c:pt idx="61">
                  <c:v>13.64</c:v>
                </c:pt>
                <c:pt idx="62">
                  <c:v>17.71</c:v>
                </c:pt>
                <c:pt idx="63">
                  <c:v>19.86</c:v>
                </c:pt>
                <c:pt idx="64">
                  <c:v>25.82</c:v>
                </c:pt>
                <c:pt idx="65">
                  <c:v>27.680000000000003</c:v>
                </c:pt>
                <c:pt idx="66">
                  <c:v>32.49</c:v>
                </c:pt>
                <c:pt idx="67">
                  <c:v>28.959999999999997</c:v>
                </c:pt>
                <c:pt idx="68">
                  <c:v>18.5</c:v>
                </c:pt>
                <c:pt idx="69">
                  <c:v>10.340000000000002</c:v>
                </c:pt>
                <c:pt idx="70">
                  <c:v>1.46</c:v>
                </c:pt>
                <c:pt idx="71">
                  <c:v>0.99</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1-C955-4234-AA16-769D8028968F}"/>
            </c:ext>
          </c:extLst>
        </c:ser>
        <c:ser>
          <c:idx val="1"/>
          <c:order val="1"/>
          <c:tx>
            <c:v>Mean Thickness of Bedrock</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og"/>
            <c:dispRSqr val="1"/>
            <c:dispEq val="1"/>
            <c:trendlineLbl>
              <c:layout>
                <c:manualLayout>
                  <c:x val="1.7348400075370649E-4"/>
                  <c:y val="-4.0206235828884789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hillslope_morph!$AH$3:$AH$74</c:f>
              <c:numCache>
                <c:formatCode>General</c:formatCode>
                <c:ptCount val="72"/>
                <c:pt idx="0">
                  <c:v>0.84800000000000009</c:v>
                </c:pt>
                <c:pt idx="1">
                  <c:v>0.9558333333333332</c:v>
                </c:pt>
                <c:pt idx="2">
                  <c:v>1.0650000000000002</c:v>
                </c:pt>
                <c:pt idx="3">
                  <c:v>1.1657142857142857</c:v>
                </c:pt>
                <c:pt idx="4">
                  <c:v>1.3625</c:v>
                </c:pt>
                <c:pt idx="5">
                  <c:v>1.5699999999999998</c:v>
                </c:pt>
                <c:pt idx="6">
                  <c:v>2.0249999999999999</c:v>
                </c:pt>
                <c:pt idx="7">
                  <c:v>1.6024999999999998</c:v>
                </c:pt>
                <c:pt idx="8">
                  <c:v>1.6114285714285714</c:v>
                </c:pt>
                <c:pt idx="9">
                  <c:v>0.48</c:v>
                </c:pt>
                <c:pt idx="10">
                  <c:v>0.52333333333333332</c:v>
                </c:pt>
                <c:pt idx="11">
                  <c:v>0.53499999999999992</c:v>
                </c:pt>
                <c:pt idx="12">
                  <c:v>0.79</c:v>
                </c:pt>
                <c:pt idx="13">
                  <c:v>0.97000000000000008</c:v>
                </c:pt>
                <c:pt idx="14">
                  <c:v>1.085</c:v>
                </c:pt>
                <c:pt idx="15">
                  <c:v>1.085</c:v>
                </c:pt>
                <c:pt idx="16">
                  <c:v>1.03</c:v>
                </c:pt>
                <c:pt idx="17">
                  <c:v>6.36</c:v>
                </c:pt>
                <c:pt idx="18">
                  <c:v>13.73</c:v>
                </c:pt>
                <c:pt idx="19">
                  <c:v>13.73</c:v>
                </c:pt>
                <c:pt idx="20">
                  <c:v>21.1</c:v>
                </c:pt>
                <c:pt idx="21">
                  <c:v>7.8133333333333335</c:v>
                </c:pt>
                <c:pt idx="22">
                  <c:v>7.8133333333333335</c:v>
                </c:pt>
                <c:pt idx="23">
                  <c:v>1.2524999999999999</c:v>
                </c:pt>
                <c:pt idx="24">
                  <c:v>0.98875000000000002</c:v>
                </c:pt>
                <c:pt idx="25">
                  <c:v>0.93111111111111122</c:v>
                </c:pt>
                <c:pt idx="26">
                  <c:v>0.90111111111111108</c:v>
                </c:pt>
                <c:pt idx="27">
                  <c:v>0.76</c:v>
                </c:pt>
                <c:pt idx="28">
                  <c:v>0.78800000000000003</c:v>
                </c:pt>
                <c:pt idx="29">
                  <c:v>0.91600000000000004</c:v>
                </c:pt>
                <c:pt idx="30">
                  <c:v>0.95500000000000007</c:v>
                </c:pt>
                <c:pt idx="31">
                  <c:v>1.1566666666666665</c:v>
                </c:pt>
                <c:pt idx="32">
                  <c:v>1.6044444444444446</c:v>
                </c:pt>
                <c:pt idx="33">
                  <c:v>1.4418181818181817</c:v>
                </c:pt>
                <c:pt idx="34">
                  <c:v>0.82714285714285718</c:v>
                </c:pt>
                <c:pt idx="35">
                  <c:v>0.71</c:v>
                </c:pt>
                <c:pt idx="36">
                  <c:v>0.66333333333333322</c:v>
                </c:pt>
                <c:pt idx="37">
                  <c:v>0.56999999999999995</c:v>
                </c:pt>
                <c:pt idx="38">
                  <c:v>0.56999999999999995</c:v>
                </c:pt>
                <c:pt idx="39">
                  <c:v>2.5999999999999996</c:v>
                </c:pt>
                <c:pt idx="40">
                  <c:v>2.6685714285714286</c:v>
                </c:pt>
                <c:pt idx="41">
                  <c:v>2.12</c:v>
                </c:pt>
                <c:pt idx="42">
                  <c:v>1.9555555555555553</c:v>
                </c:pt>
                <c:pt idx="43">
                  <c:v>2.05375</c:v>
                </c:pt>
                <c:pt idx="44">
                  <c:v>1.6299999999999997</c:v>
                </c:pt>
                <c:pt idx="45">
                  <c:v>0.84499999999999997</c:v>
                </c:pt>
                <c:pt idx="47">
                  <c:v>6.34</c:v>
                </c:pt>
                <c:pt idx="48">
                  <c:v>5.0600000000000005</c:v>
                </c:pt>
                <c:pt idx="49">
                  <c:v>2.475714285714286</c:v>
                </c:pt>
                <c:pt idx="50">
                  <c:v>1.7662500000000003</c:v>
                </c:pt>
                <c:pt idx="51">
                  <c:v>1.4257142857142857</c:v>
                </c:pt>
                <c:pt idx="52">
                  <c:v>1.2349999999999999</c:v>
                </c:pt>
                <c:pt idx="53">
                  <c:v>1.55</c:v>
                </c:pt>
                <c:pt idx="54">
                  <c:v>1.66</c:v>
                </c:pt>
                <c:pt idx="55">
                  <c:v>1.543333333333333</c:v>
                </c:pt>
                <c:pt idx="56">
                  <c:v>1.4360000000000002</c:v>
                </c:pt>
                <c:pt idx="57">
                  <c:v>1.0720000000000001</c:v>
                </c:pt>
                <c:pt idx="58">
                  <c:v>0.57499999999999996</c:v>
                </c:pt>
                <c:pt idx="59">
                  <c:v>0.53</c:v>
                </c:pt>
                <c:pt idx="60">
                  <c:v>0.53</c:v>
                </c:pt>
                <c:pt idx="61">
                  <c:v>1.9485714285714286</c:v>
                </c:pt>
                <c:pt idx="62">
                  <c:v>1.7710000000000001</c:v>
                </c:pt>
                <c:pt idx="63">
                  <c:v>1.5276923076923077</c:v>
                </c:pt>
                <c:pt idx="64">
                  <c:v>1.9861538461538462</c:v>
                </c:pt>
                <c:pt idx="65">
                  <c:v>2.1292307692307695</c:v>
                </c:pt>
                <c:pt idx="66">
                  <c:v>2.3207142857142857</c:v>
                </c:pt>
                <c:pt idx="67">
                  <c:v>2.6327272727272724</c:v>
                </c:pt>
                <c:pt idx="68">
                  <c:v>2.3125</c:v>
                </c:pt>
                <c:pt idx="69">
                  <c:v>1.4771428571428573</c:v>
                </c:pt>
                <c:pt idx="70">
                  <c:v>0.48666666666666664</c:v>
                </c:pt>
                <c:pt idx="71">
                  <c:v>0.495</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3-C955-4234-AA16-769D8028968F}"/>
            </c:ext>
          </c:extLst>
        </c:ser>
        <c:ser>
          <c:idx val="2"/>
          <c:order val="2"/>
          <c:tx>
            <c:v>Max Bedrock Thickness</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og"/>
            <c:dispRSqr val="1"/>
            <c:dispEq val="1"/>
            <c:trendlineLbl>
              <c:layout>
                <c:manualLayout>
                  <c:x val="0.14862028705952263"/>
                  <c:y val="3.844760874203869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hillslope_morph!$AJ$3:$AJ$74</c:f>
              <c:numCache>
                <c:formatCode>General</c:formatCode>
                <c:ptCount val="72"/>
                <c:pt idx="0">
                  <c:v>1.28</c:v>
                </c:pt>
                <c:pt idx="1">
                  <c:v>1.79</c:v>
                </c:pt>
                <c:pt idx="2">
                  <c:v>1.97</c:v>
                </c:pt>
                <c:pt idx="3">
                  <c:v>1.97</c:v>
                </c:pt>
                <c:pt idx="4">
                  <c:v>1.97</c:v>
                </c:pt>
                <c:pt idx="5">
                  <c:v>2.88</c:v>
                </c:pt>
                <c:pt idx="6">
                  <c:v>3.69</c:v>
                </c:pt>
                <c:pt idx="7">
                  <c:v>3.69</c:v>
                </c:pt>
                <c:pt idx="8">
                  <c:v>3.69</c:v>
                </c:pt>
                <c:pt idx="9">
                  <c:v>0.62</c:v>
                </c:pt>
                <c:pt idx="10">
                  <c:v>0.74</c:v>
                </c:pt>
                <c:pt idx="11">
                  <c:v>0.74</c:v>
                </c:pt>
                <c:pt idx="12">
                  <c:v>1.1399999999999999</c:v>
                </c:pt>
                <c:pt idx="13">
                  <c:v>1.1399999999999999</c:v>
                </c:pt>
                <c:pt idx="14">
                  <c:v>1.1399999999999999</c:v>
                </c:pt>
                <c:pt idx="15">
                  <c:v>1.1399999999999999</c:v>
                </c:pt>
                <c:pt idx="16">
                  <c:v>1.03</c:v>
                </c:pt>
                <c:pt idx="17">
                  <c:v>6.36</c:v>
                </c:pt>
                <c:pt idx="18">
                  <c:v>21.1</c:v>
                </c:pt>
                <c:pt idx="19">
                  <c:v>21.1</c:v>
                </c:pt>
                <c:pt idx="20">
                  <c:v>21.1</c:v>
                </c:pt>
                <c:pt idx="21">
                  <c:v>21.1</c:v>
                </c:pt>
                <c:pt idx="22">
                  <c:v>21.1</c:v>
                </c:pt>
                <c:pt idx="23">
                  <c:v>1.65</c:v>
                </c:pt>
                <c:pt idx="24">
                  <c:v>1.65</c:v>
                </c:pt>
                <c:pt idx="25">
                  <c:v>1.65</c:v>
                </c:pt>
                <c:pt idx="26">
                  <c:v>1.65</c:v>
                </c:pt>
                <c:pt idx="27">
                  <c:v>1.05</c:v>
                </c:pt>
                <c:pt idx="28">
                  <c:v>1.05</c:v>
                </c:pt>
                <c:pt idx="29">
                  <c:v>1.28</c:v>
                </c:pt>
                <c:pt idx="30">
                  <c:v>1.28</c:v>
                </c:pt>
                <c:pt idx="31">
                  <c:v>1.28</c:v>
                </c:pt>
                <c:pt idx="32">
                  <c:v>6.47</c:v>
                </c:pt>
                <c:pt idx="33">
                  <c:v>6.47</c:v>
                </c:pt>
                <c:pt idx="34">
                  <c:v>1.48</c:v>
                </c:pt>
                <c:pt idx="35">
                  <c:v>1.1299999999999999</c:v>
                </c:pt>
                <c:pt idx="36">
                  <c:v>1.1299999999999999</c:v>
                </c:pt>
                <c:pt idx="37">
                  <c:v>0.56999999999999995</c:v>
                </c:pt>
                <c:pt idx="38">
                  <c:v>0.56999999999999995</c:v>
                </c:pt>
                <c:pt idx="39">
                  <c:v>6.06</c:v>
                </c:pt>
                <c:pt idx="40">
                  <c:v>6.06</c:v>
                </c:pt>
                <c:pt idx="41">
                  <c:v>3.66</c:v>
                </c:pt>
                <c:pt idx="42">
                  <c:v>3.66</c:v>
                </c:pt>
                <c:pt idx="43">
                  <c:v>3.66</c:v>
                </c:pt>
                <c:pt idx="44">
                  <c:v>2.97</c:v>
                </c:pt>
                <c:pt idx="45">
                  <c:v>1.1000000000000001</c:v>
                </c:pt>
                <c:pt idx="47">
                  <c:v>15.73</c:v>
                </c:pt>
                <c:pt idx="48">
                  <c:v>15.73</c:v>
                </c:pt>
                <c:pt idx="49">
                  <c:v>5.2</c:v>
                </c:pt>
                <c:pt idx="50">
                  <c:v>2.75</c:v>
                </c:pt>
                <c:pt idx="51">
                  <c:v>2.5499999999999998</c:v>
                </c:pt>
                <c:pt idx="52">
                  <c:v>2.5499999999999998</c:v>
                </c:pt>
                <c:pt idx="53">
                  <c:v>2.35</c:v>
                </c:pt>
                <c:pt idx="54">
                  <c:v>2.35</c:v>
                </c:pt>
                <c:pt idx="55">
                  <c:v>2.35</c:v>
                </c:pt>
                <c:pt idx="56">
                  <c:v>2.35</c:v>
                </c:pt>
                <c:pt idx="57">
                  <c:v>1.63</c:v>
                </c:pt>
                <c:pt idx="58">
                  <c:v>0.62</c:v>
                </c:pt>
                <c:pt idx="59">
                  <c:v>0.53</c:v>
                </c:pt>
                <c:pt idx="60">
                  <c:v>0.53</c:v>
                </c:pt>
                <c:pt idx="61">
                  <c:v>3.61</c:v>
                </c:pt>
                <c:pt idx="62">
                  <c:v>3.61</c:v>
                </c:pt>
                <c:pt idx="63">
                  <c:v>3.61</c:v>
                </c:pt>
                <c:pt idx="64">
                  <c:v>7.14</c:v>
                </c:pt>
                <c:pt idx="65">
                  <c:v>7.14</c:v>
                </c:pt>
                <c:pt idx="66">
                  <c:v>7.14</c:v>
                </c:pt>
                <c:pt idx="67">
                  <c:v>7.14</c:v>
                </c:pt>
                <c:pt idx="68">
                  <c:v>4.03</c:v>
                </c:pt>
                <c:pt idx="69">
                  <c:v>2.79</c:v>
                </c:pt>
                <c:pt idx="70">
                  <c:v>0.51</c:v>
                </c:pt>
                <c:pt idx="71">
                  <c:v>0.51</c:v>
                </c:pt>
              </c:numCache>
            </c:numRef>
          </c:xVal>
          <c:yVal>
            <c:numRef>
              <c:f>hillslope_morph!$K$3:$K$74</c:f>
              <c:numCache>
                <c:formatCode>General</c:formatCode>
                <c:ptCount val="72"/>
                <c:pt idx="0">
                  <c:v>0.27025000000000432</c:v>
                </c:pt>
                <c:pt idx="1">
                  <c:v>0.68775000000000541</c:v>
                </c:pt>
                <c:pt idx="2">
                  <c:v>0.80824999999999814</c:v>
                </c:pt>
                <c:pt idx="3">
                  <c:v>0.66850000000000021</c:v>
                </c:pt>
                <c:pt idx="4">
                  <c:v>0.44225000000000136</c:v>
                </c:pt>
                <c:pt idx="5">
                  <c:v>0.65474999999999572</c:v>
                </c:pt>
                <c:pt idx="6">
                  <c:v>0.69899999999999518</c:v>
                </c:pt>
                <c:pt idx="7">
                  <c:v>0.5347500000000025</c:v>
                </c:pt>
                <c:pt idx="8">
                  <c:v>0.38750000000000001</c:v>
                </c:pt>
                <c:pt idx="9">
                  <c:v>0.16700000000000159</c:v>
                </c:pt>
                <c:pt idx="10">
                  <c:v>0.19300000000000067</c:v>
                </c:pt>
                <c:pt idx="11">
                  <c:v>0.22300000000000181</c:v>
                </c:pt>
                <c:pt idx="12">
                  <c:v>0.24500000000000455</c:v>
                </c:pt>
                <c:pt idx="13">
                  <c:v>0.23100000000000023</c:v>
                </c:pt>
                <c:pt idx="14">
                  <c:v>0.23199999999999932</c:v>
                </c:pt>
                <c:pt idx="15">
                  <c:v>0.28024999999999523</c:v>
                </c:pt>
                <c:pt idx="16">
                  <c:v>0.31424999999999842</c:v>
                </c:pt>
                <c:pt idx="17">
                  <c:v>0.98799999999999955</c:v>
                </c:pt>
                <c:pt idx="18">
                  <c:v>1.3612500000000012</c:v>
                </c:pt>
                <c:pt idx="19">
                  <c:v>1.5235000000000014</c:v>
                </c:pt>
                <c:pt idx="20">
                  <c:v>1.3027499999999974</c:v>
                </c:pt>
                <c:pt idx="21">
                  <c:v>1.0985000000000014</c:v>
                </c:pt>
                <c:pt idx="22">
                  <c:v>0.90500000000000114</c:v>
                </c:pt>
                <c:pt idx="23">
                  <c:v>0.66299999999999959</c:v>
                </c:pt>
                <c:pt idx="24">
                  <c:v>0.73600000000000132</c:v>
                </c:pt>
                <c:pt idx="25">
                  <c:v>0.76800000000000068</c:v>
                </c:pt>
                <c:pt idx="26">
                  <c:v>0.74975000000000025</c:v>
                </c:pt>
                <c:pt idx="27">
                  <c:v>0.73100000000000021</c:v>
                </c:pt>
                <c:pt idx="28">
                  <c:v>0.67300000000000182</c:v>
                </c:pt>
                <c:pt idx="29">
                  <c:v>0.58999999999999775</c:v>
                </c:pt>
                <c:pt idx="30">
                  <c:v>0.5194999999999993</c:v>
                </c:pt>
                <c:pt idx="31">
                  <c:v>0.3402499999999975</c:v>
                </c:pt>
                <c:pt idx="32">
                  <c:v>0.74550000000000405</c:v>
                </c:pt>
                <c:pt idx="33">
                  <c:v>0.91925000000000523</c:v>
                </c:pt>
                <c:pt idx="34">
                  <c:v>0.77425000000000066</c:v>
                </c:pt>
                <c:pt idx="35">
                  <c:v>0.63474999999999682</c:v>
                </c:pt>
                <c:pt idx="36">
                  <c:v>0.47149999999999748</c:v>
                </c:pt>
                <c:pt idx="37">
                  <c:v>0.31399999999999861</c:v>
                </c:pt>
                <c:pt idx="38">
                  <c:v>0.1704999999999984</c:v>
                </c:pt>
                <c:pt idx="39">
                  <c:v>0.81825000000000048</c:v>
                </c:pt>
                <c:pt idx="40">
                  <c:v>1.2572499999999991</c:v>
                </c:pt>
                <c:pt idx="41">
                  <c:v>1.4857499999999959</c:v>
                </c:pt>
                <c:pt idx="42">
                  <c:v>1.3207499999999981</c:v>
                </c:pt>
                <c:pt idx="43">
                  <c:v>1.0562499999999999</c:v>
                </c:pt>
                <c:pt idx="44">
                  <c:v>0.62624999999999886</c:v>
                </c:pt>
                <c:pt idx="45">
                  <c:v>0.3</c:v>
                </c:pt>
                <c:pt idx="47">
                  <c:v>1.2247500000000002</c:v>
                </c:pt>
                <c:pt idx="48">
                  <c:v>1.5172499999999958</c:v>
                </c:pt>
                <c:pt idx="49">
                  <c:v>0.89399999999999979</c:v>
                </c:pt>
                <c:pt idx="50">
                  <c:v>1.1252499999999999</c:v>
                </c:pt>
                <c:pt idx="51">
                  <c:v>1.0707499999999981</c:v>
                </c:pt>
                <c:pt idx="52">
                  <c:v>1.0300000000000011</c:v>
                </c:pt>
                <c:pt idx="53">
                  <c:v>1.2397500000000037</c:v>
                </c:pt>
                <c:pt idx="54">
                  <c:v>0.93725000000000025</c:v>
                </c:pt>
                <c:pt idx="55">
                  <c:v>0.79524999999999868</c:v>
                </c:pt>
                <c:pt idx="56">
                  <c:v>0.63075000000000048</c:v>
                </c:pt>
                <c:pt idx="57">
                  <c:v>0.57149999999999745</c:v>
                </c:pt>
                <c:pt idx="58">
                  <c:v>0.37150000000000316</c:v>
                </c:pt>
                <c:pt idx="59">
                  <c:v>0.27074999999999816</c:v>
                </c:pt>
                <c:pt idx="60">
                  <c:v>2.8249999999997045E-2</c:v>
                </c:pt>
                <c:pt idx="61">
                  <c:v>0.95174999999999843</c:v>
                </c:pt>
                <c:pt idx="62">
                  <c:v>1.277249999999998</c:v>
                </c:pt>
                <c:pt idx="63">
                  <c:v>1.3242500000000006</c:v>
                </c:pt>
                <c:pt idx="64">
                  <c:v>1.3507499999999992</c:v>
                </c:pt>
                <c:pt idx="65">
                  <c:v>1.2632499999999993</c:v>
                </c:pt>
                <c:pt idx="66">
                  <c:v>1.1227500000000021</c:v>
                </c:pt>
                <c:pt idx="67">
                  <c:v>0.94449999999999934</c:v>
                </c:pt>
                <c:pt idx="68">
                  <c:v>0.64799999999999613</c:v>
                </c:pt>
                <c:pt idx="69">
                  <c:v>0.5035000000000025</c:v>
                </c:pt>
                <c:pt idx="70">
                  <c:v>0.43824999999999931</c:v>
                </c:pt>
                <c:pt idx="71">
                  <c:v>0.4774999999999977</c:v>
                </c:pt>
              </c:numCache>
            </c:numRef>
          </c:yVal>
          <c:smooth val="0"/>
          <c:extLst>
            <c:ext xmlns:c16="http://schemas.microsoft.com/office/drawing/2014/chart" uri="{C3380CC4-5D6E-409C-BE32-E72D297353CC}">
              <c16:uniqueId val="{00000005-C955-4234-AA16-769D8028968F}"/>
            </c:ext>
          </c:extLst>
        </c:ser>
        <c:dLbls>
          <c:showLegendKey val="0"/>
          <c:showVal val="0"/>
          <c:showCatName val="0"/>
          <c:showSerName val="0"/>
          <c:showPercent val="0"/>
          <c:showBubbleSize val="0"/>
        </c:dLbls>
        <c:axId val="87009472"/>
        <c:axId val="87029856"/>
      </c:scatterChart>
      <c:valAx>
        <c:axId val="8700947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a:t>
                </a:r>
                <a:r>
                  <a:rPr lang="en-US" baseline="0"/>
                  <a:t> (m)</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029856"/>
        <c:crosses val="autoZero"/>
        <c:crossBetween val="midCat"/>
      </c:valAx>
      <c:valAx>
        <c:axId val="87029856"/>
        <c:scaling>
          <c:orientation val="minMax"/>
          <c:max val="1.6"/>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a:t>
                </a:r>
              </a:p>
            </c:rich>
          </c:tx>
          <c:layout>
            <c:manualLayout>
              <c:xMode val="edge"/>
              <c:yMode val="edge"/>
              <c:x val="5.8848893888263963E-3"/>
              <c:y val="0.330141317004325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009472"/>
        <c:crossesAt val="0.1"/>
        <c:crossBetween val="midCat"/>
      </c:valAx>
      <c:spPr>
        <a:noFill/>
        <a:ln>
          <a:noFill/>
        </a:ln>
        <a:effectLst/>
      </c:spPr>
    </c:plotArea>
    <c:legend>
      <c:legendPos val="r"/>
      <c:legendEntry>
        <c:idx val="3"/>
        <c:delete val="1"/>
      </c:legendEntry>
      <c:legendEntry>
        <c:idx val="4"/>
        <c:delete val="1"/>
      </c:legendEntry>
      <c:legendEntry>
        <c:idx val="5"/>
        <c:delete val="1"/>
      </c:legendEntry>
      <c:layout>
        <c:manualLayout>
          <c:xMode val="edge"/>
          <c:yMode val="edge"/>
          <c:x val="0.76800381177362564"/>
          <c:y val="0.76875320146110093"/>
          <c:w val="0.19478963070839633"/>
          <c:h val="0.13594804721161841"/>
        </c:manualLayout>
      </c:layout>
      <c:overlay val="0"/>
      <c:spPr>
        <a:solidFill>
          <a:schemeClr val="bg1"/>
        </a:solidFill>
        <a:ln>
          <a:solidFill>
            <a:schemeClr val="accent1"/>
          </a:solid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stdev of beds</a:t>
            </a:r>
            <a:r>
              <a:rPr lang="en-US" baseline="0"/>
              <a:t> vs slope of function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5.6360673665791776E-2"/>
                  <c:y val="0.19392935258092739"/>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Sheet1!$B$2:$B$8</c:f>
              <c:numCache>
                <c:formatCode>General</c:formatCode>
                <c:ptCount val="7"/>
                <c:pt idx="0">
                  <c:v>0.46470420699623521</c:v>
                </c:pt>
                <c:pt idx="1">
                  <c:v>1.053451272405769</c:v>
                </c:pt>
                <c:pt idx="2">
                  <c:v>4.3761055372559987</c:v>
                </c:pt>
                <c:pt idx="3">
                  <c:v>1.70339478333086</c:v>
                </c:pt>
                <c:pt idx="4">
                  <c:v>1.6089717684021529</c:v>
                </c:pt>
                <c:pt idx="5">
                  <c:v>3.4355638300589537</c:v>
                </c:pt>
                <c:pt idx="6">
                  <c:v>1.4093015182106237</c:v>
                </c:pt>
              </c:numCache>
            </c:numRef>
          </c:xVal>
          <c:yVal>
            <c:numRef>
              <c:f>Sheet1!$G$2:$G$8</c:f>
              <c:numCache>
                <c:formatCode>0.00E+00</c:formatCode>
                <c:ptCount val="7"/>
                <c:pt idx="0" formatCode="General">
                  <c:v>-1.2200000000000001E-2</c:v>
                </c:pt>
                <c:pt idx="1">
                  <c:v>-2.0000000000000002E-5</c:v>
                </c:pt>
                <c:pt idx="2" formatCode="General">
                  <c:v>-1.6999999999999999E-3</c:v>
                </c:pt>
                <c:pt idx="3" formatCode="General">
                  <c:v>-1E-3</c:v>
                </c:pt>
                <c:pt idx="4" formatCode="General">
                  <c:v>-8.8999999999999999E-3</c:v>
                </c:pt>
                <c:pt idx="5" formatCode="General">
                  <c:v>2.3E-3</c:v>
                </c:pt>
                <c:pt idx="6" formatCode="General">
                  <c:v>-2.0999999999999999E-3</c:v>
                </c:pt>
              </c:numCache>
            </c:numRef>
          </c:yVal>
          <c:smooth val="0"/>
          <c:extLst>
            <c:ext xmlns:c16="http://schemas.microsoft.com/office/drawing/2014/chart" uri="{C3380CC4-5D6E-409C-BE32-E72D297353CC}">
              <c16:uniqueId val="{00000001-C06D-4F57-B05A-3AC7BB938CD7}"/>
            </c:ext>
          </c:extLst>
        </c:ser>
        <c:dLbls>
          <c:showLegendKey val="0"/>
          <c:showVal val="0"/>
          <c:showCatName val="0"/>
          <c:showSerName val="0"/>
          <c:showPercent val="0"/>
          <c:showBubbleSize val="0"/>
        </c:dLbls>
        <c:axId val="620519472"/>
        <c:axId val="620517392"/>
      </c:scatterChart>
      <c:valAx>
        <c:axId val="620519472"/>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7392"/>
        <c:crosses val="autoZero"/>
        <c:crossBetween val="midCat"/>
      </c:valAx>
      <c:valAx>
        <c:axId val="620517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of Curvature-Distance</a:t>
                </a:r>
                <a:r>
                  <a:rPr lang="en-US" baseline="0"/>
                  <a:t>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94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stdev of beds</a:t>
            </a:r>
            <a:r>
              <a:rPr lang="en-US" baseline="0"/>
              <a:t> vs r^2</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0.10537270341207348"/>
                  <c:y val="-0.2304469233012540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Sheet1!$B$2:$B$8</c:f>
              <c:numCache>
                <c:formatCode>General</c:formatCode>
                <c:ptCount val="7"/>
                <c:pt idx="0">
                  <c:v>0.46470420699623521</c:v>
                </c:pt>
                <c:pt idx="1">
                  <c:v>1.053451272405769</c:v>
                </c:pt>
                <c:pt idx="2">
                  <c:v>4.3761055372559987</c:v>
                </c:pt>
                <c:pt idx="3">
                  <c:v>1.70339478333086</c:v>
                </c:pt>
                <c:pt idx="4">
                  <c:v>1.6089717684021529</c:v>
                </c:pt>
                <c:pt idx="5">
                  <c:v>3.4355638300589537</c:v>
                </c:pt>
                <c:pt idx="6">
                  <c:v>1.4093015182106237</c:v>
                </c:pt>
              </c:numCache>
            </c:numRef>
          </c:xVal>
          <c:yVal>
            <c:numRef>
              <c:f>Sheet1!$F$2:$F$8</c:f>
              <c:numCache>
                <c:formatCode>0.00E+00</c:formatCode>
                <c:ptCount val="7"/>
                <c:pt idx="0" formatCode="General">
                  <c:v>0.67559999999999998</c:v>
                </c:pt>
                <c:pt idx="1">
                  <c:v>6.0000000000000002E-6</c:v>
                </c:pt>
                <c:pt idx="2" formatCode="General">
                  <c:v>5.6500000000000002E-2</c:v>
                </c:pt>
                <c:pt idx="3" formatCode="General">
                  <c:v>0.253</c:v>
                </c:pt>
                <c:pt idx="4" formatCode="General">
                  <c:v>0.50190000000000001</c:v>
                </c:pt>
                <c:pt idx="5" formatCode="General">
                  <c:v>0.12609999999999999</c:v>
                </c:pt>
                <c:pt idx="6" formatCode="General">
                  <c:v>0.36609999999999998</c:v>
                </c:pt>
              </c:numCache>
            </c:numRef>
          </c:yVal>
          <c:smooth val="0"/>
          <c:extLst>
            <c:ext xmlns:c16="http://schemas.microsoft.com/office/drawing/2014/chart" uri="{C3380CC4-5D6E-409C-BE32-E72D297353CC}">
              <c16:uniqueId val="{00000001-FC93-4536-B668-D49636EFE51C}"/>
            </c:ext>
          </c:extLst>
        </c:ser>
        <c:dLbls>
          <c:showLegendKey val="0"/>
          <c:showVal val="0"/>
          <c:showCatName val="0"/>
          <c:showSerName val="0"/>
          <c:showPercent val="0"/>
          <c:showBubbleSize val="0"/>
        </c:dLbls>
        <c:axId val="620519472"/>
        <c:axId val="620517392"/>
      </c:scatterChart>
      <c:valAx>
        <c:axId val="620519472"/>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7392"/>
        <c:crosses val="autoZero"/>
        <c:crossBetween val="midCat"/>
      </c:valAx>
      <c:valAx>
        <c:axId val="620517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 Squared</a:t>
                </a:r>
                <a:r>
                  <a:rPr lang="en-US" baseline="0"/>
                  <a:t>  of Curvature-Distance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051947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a:t>Bed Thickness vs Slope of Entire Transect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9031059098952447E-2"/>
          <c:y val="7.4516957467198927E-2"/>
          <c:w val="0.88696894521173608"/>
          <c:h val="0.83627303051942281"/>
        </c:manualLayout>
      </c:layout>
      <c:scatterChart>
        <c:scatterStyle val="lineMarker"/>
        <c:varyColors val="0"/>
        <c:ser>
          <c:idx val="0"/>
          <c:order val="0"/>
          <c:tx>
            <c:v>slope vs 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0.10755425813847277"/>
                  <c:y val="8.625458147237097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extLst xmlns:c15="http://schemas.microsoft.com/office/drawing/2012/chart"/>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1-945F-4B30-8789-B1DF00AD3C16}"/>
            </c:ext>
          </c:extLst>
        </c:ser>
        <c:ser>
          <c:idx val="1"/>
          <c:order val="1"/>
          <c:tx>
            <c:v>mean</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layout>
                <c:manualLayout>
                  <c:x val="5.8261995008505284E-2"/>
                  <c:y val="-4.267332486432278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numRef>
          </c:yVal>
          <c:smooth val="0"/>
          <c:extLst>
            <c:ext xmlns:c16="http://schemas.microsoft.com/office/drawing/2014/chart" uri="{C3380CC4-5D6E-409C-BE32-E72D297353CC}">
              <c16:uniqueId val="{00000003-945F-4B30-8789-B1DF00AD3C16}"/>
            </c:ext>
          </c:extLst>
        </c:ser>
        <c:ser>
          <c:idx val="2"/>
          <c:order val="2"/>
          <c:tx>
            <c:v>max</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0.10665445914104199"/>
                  <c:y val="-1.306063354830014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extLst xmlns:c15="http://schemas.microsoft.com/office/drawing/2012/chart"/>
            </c:numRef>
          </c:xVal>
          <c:yVal>
            <c:numRef>
              <c:f>hillslope_morph!$AY$3:$AY$74</c:f>
              <c:numCache>
                <c:formatCode>General</c:formatCode>
                <c:ptCount val="72"/>
                <c:pt idx="0">
                  <c:v>0.31789992354090624</c:v>
                </c:pt>
                <c:pt idx="5">
                  <c:v>0.17333249618049001</c:v>
                </c:pt>
                <c:pt idx="17">
                  <c:v>0.44173061326345969</c:v>
                </c:pt>
                <c:pt idx="32">
                  <c:v>0.33746915272826994</c:v>
                </c:pt>
                <c:pt idx="39">
                  <c:v>0.52845986069091611</c:v>
                </c:pt>
                <c:pt idx="47">
                  <c:v>0.40194861611021465</c:v>
                </c:pt>
                <c:pt idx="61">
                  <c:v>0.31697914355447071</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5-945F-4B30-8789-B1DF00AD3C16}"/>
            </c:ext>
          </c:extLst>
        </c:ser>
        <c:dLbls>
          <c:showLegendKey val="0"/>
          <c:showVal val="0"/>
          <c:showCatName val="0"/>
          <c:showSerName val="0"/>
          <c:showPercent val="0"/>
          <c:showBubbleSize val="0"/>
        </c:dLbls>
        <c:axId val="764195951"/>
        <c:axId val="764198863"/>
        <c:extLst/>
      </c:scatterChart>
      <c:valAx>
        <c:axId val="76419595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4198863"/>
        <c:crosses val="autoZero"/>
        <c:crossBetween val="midCat"/>
      </c:valAx>
      <c:valAx>
        <c:axId val="764198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4195951"/>
        <c:crosses val="autoZero"/>
        <c:crossBetween val="midCat"/>
      </c:valAx>
      <c:spPr>
        <a:noFill/>
        <a:ln>
          <a:noFill/>
        </a:ln>
        <a:effectLst/>
      </c:spPr>
    </c:plotArea>
    <c:legend>
      <c:legendPos val="r"/>
      <c:layout>
        <c:manualLayout>
          <c:xMode val="edge"/>
          <c:yMode val="edge"/>
          <c:x val="0.67931862132240417"/>
          <c:y val="0.61536086169807835"/>
          <c:w val="0.25332416006082276"/>
          <c:h val="0.2034212658626741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D90</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3.1063677674619032E-2"/>
                  <c:y val="0.1555838861677723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'D50-ksn'!$B$2:$H$2</c:f>
              <c:numCache>
                <c:formatCode>General</c:formatCode>
                <c:ptCount val="7"/>
                <c:pt idx="0">
                  <c:v>474.05996705833724</c:v>
                </c:pt>
                <c:pt idx="1">
                  <c:v>571.32109231095205</c:v>
                </c:pt>
                <c:pt idx="2">
                  <c:v>1673.1550481102436</c:v>
                </c:pt>
                <c:pt idx="3">
                  <c:v>1665.7903487689593</c:v>
                </c:pt>
                <c:pt idx="4" formatCode="0.0">
                  <c:v>487.1</c:v>
                </c:pt>
                <c:pt idx="5">
                  <c:v>924.53948951473865</c:v>
                </c:pt>
                <c:pt idx="6">
                  <c:v>532.43948266692178</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1-855F-4C8A-A1CB-B6AC2A838AE6}"/>
            </c:ext>
          </c:extLst>
        </c:ser>
        <c:ser>
          <c:idx val="1"/>
          <c:order val="1"/>
          <c:tx>
            <c:v>D84</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'D50-ksn'!$B$3:$H$3</c:f>
              <c:numCache>
                <c:formatCode>General</c:formatCode>
                <c:ptCount val="7"/>
                <c:pt idx="0">
                  <c:v>377.63947934944144</c:v>
                </c:pt>
                <c:pt idx="1">
                  <c:v>469.89600257405681</c:v>
                </c:pt>
                <c:pt idx="2">
                  <c:v>1415.7109558461329</c:v>
                </c:pt>
                <c:pt idx="4" formatCode="0.0">
                  <c:v>390.1</c:v>
                </c:pt>
                <c:pt idx="5">
                  <c:v>687.52531289068031</c:v>
                </c:pt>
                <c:pt idx="6">
                  <c:v>433.42530755801687</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3-855F-4C8A-A1CB-B6AC2A838AE6}"/>
            </c:ext>
          </c:extLst>
        </c:ser>
        <c:ser>
          <c:idx val="2"/>
          <c:order val="2"/>
          <c:tx>
            <c:v>D50</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7.7015635405648916E-2"/>
                  <c:y val="4.265091863517060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'D50-ksn'!$B$4:$H$4</c:f>
              <c:numCache>
                <c:formatCode>General</c:formatCode>
                <c:ptCount val="7"/>
                <c:pt idx="0">
                  <c:v>198.00281020336416</c:v>
                </c:pt>
                <c:pt idx="1">
                  <c:v>256.61885915970078</c:v>
                </c:pt>
                <c:pt idx="2">
                  <c:v>850.07263091425239</c:v>
                </c:pt>
                <c:pt idx="4" formatCode="0.0">
                  <c:v>213.4</c:v>
                </c:pt>
                <c:pt idx="5">
                  <c:v>363.00745077680978</c:v>
                </c:pt>
                <c:pt idx="6">
                  <c:v>247.15755278654058</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5-855F-4C8A-A1CB-B6AC2A838AE6}"/>
            </c:ext>
          </c:extLst>
        </c:ser>
        <c:ser>
          <c:idx val="3"/>
          <c:order val="3"/>
          <c:tx>
            <c:v>D16</c:v>
          </c:tx>
          <c:spPr>
            <a:ln w="25400" cap="rnd">
              <a:noFill/>
              <a:round/>
            </a:ln>
            <a:effectLst/>
          </c:spPr>
          <c:marker>
            <c:symbol val="circle"/>
            <c:size val="5"/>
            <c:spPr>
              <a:solidFill>
                <a:schemeClr val="accent4"/>
              </a:solidFill>
              <a:ln w="9525">
                <a:solidFill>
                  <a:schemeClr val="accent4"/>
                </a:solidFill>
              </a:ln>
              <a:effectLst/>
            </c:spPr>
          </c:marker>
          <c:trendline>
            <c:spPr>
              <a:ln w="19050" cap="rnd">
                <a:solidFill>
                  <a:schemeClr val="accent4"/>
                </a:solidFill>
                <a:prstDash val="sysDot"/>
              </a:ln>
              <a:effectLst/>
            </c:spPr>
            <c:trendlineType val="linear"/>
            <c:dispRSqr val="1"/>
            <c:dispEq val="1"/>
            <c:trendlineLbl>
              <c:layout>
                <c:manualLayout>
                  <c:x val="8.2732454154823484E-2"/>
                  <c:y val="1.640419947506561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'D50-ksn'!$B$5:$H$5</c:f>
              <c:numCache>
                <c:formatCode>General</c:formatCode>
                <c:ptCount val="7"/>
                <c:pt idx="0">
                  <c:v>132.42279873815161</c:v>
                </c:pt>
                <c:pt idx="1">
                  <c:v>183.42015519126639</c:v>
                </c:pt>
                <c:pt idx="2">
                  <c:v>572.70582144105799</c:v>
                </c:pt>
                <c:pt idx="4" formatCode="0.0">
                  <c:v>135.16899785956994</c:v>
                </c:pt>
                <c:pt idx="5">
                  <c:v>256.53742295392158</c:v>
                </c:pt>
                <c:pt idx="6">
                  <c:v>182.2026700324831</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7-855F-4C8A-A1CB-B6AC2A838AE6}"/>
            </c:ext>
          </c:extLst>
        </c:ser>
        <c:ser>
          <c:idx val="4"/>
          <c:order val="4"/>
          <c:tx>
            <c:v>D10</c:v>
          </c:tx>
          <c:spPr>
            <a:ln w="25400" cap="rnd">
              <a:noFill/>
              <a:round/>
            </a:ln>
            <a:effectLst/>
          </c:spPr>
          <c:marker>
            <c:symbol val="circle"/>
            <c:size val="5"/>
            <c:spPr>
              <a:solidFill>
                <a:schemeClr val="accent5"/>
              </a:solidFill>
              <a:ln w="9525">
                <a:solidFill>
                  <a:schemeClr val="accent5"/>
                </a:solidFill>
              </a:ln>
              <a:effectLst/>
            </c:spPr>
          </c:marker>
          <c:trendline>
            <c:spPr>
              <a:ln w="19050" cap="rnd">
                <a:solidFill>
                  <a:schemeClr val="accent5"/>
                </a:solidFill>
                <a:prstDash val="sysDot"/>
              </a:ln>
              <a:effectLst/>
            </c:spPr>
            <c:trendlineType val="linear"/>
            <c:dispRSqr val="1"/>
            <c:dispEq val="1"/>
            <c:trendlineLbl>
              <c:layout>
                <c:manualLayout>
                  <c:x val="-4.530256634587343E-2"/>
                  <c:y val="9.842519685039370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'D50-ksn'!$B$6:$H$6</c:f>
              <c:numCache>
                <c:formatCode>General</c:formatCode>
                <c:ptCount val="7"/>
                <c:pt idx="0">
                  <c:v>123.07707176109511</c:v>
                </c:pt>
                <c:pt idx="1">
                  <c:v>174.82671071172081</c:v>
                </c:pt>
                <c:pt idx="2">
                  <c:v>525.9804697242206</c:v>
                </c:pt>
                <c:pt idx="3">
                  <c:v>522.1801363088058</c:v>
                </c:pt>
                <c:pt idx="4" formatCode="0.0">
                  <c:v>124.20206553821464</c:v>
                </c:pt>
                <c:pt idx="5">
                  <c:v>242.10077400943081</c:v>
                </c:pt>
                <c:pt idx="6">
                  <c:v>171.4960802591504</c:v>
                </c:pt>
              </c:numCache>
            </c:numRef>
          </c:xVal>
          <c:yVal>
            <c:numRef>
              <c:f>'D50-ksn'!$B$8:$H$8</c:f>
              <c:numCache>
                <c:formatCode>General</c:formatCode>
                <c:ptCount val="7"/>
                <c:pt idx="0">
                  <c:v>17.399999999999999</c:v>
                </c:pt>
                <c:pt idx="1">
                  <c:v>57.9</c:v>
                </c:pt>
                <c:pt idx="2">
                  <c:v>117.7</c:v>
                </c:pt>
                <c:pt idx="4">
                  <c:v>26</c:v>
                </c:pt>
                <c:pt idx="5">
                  <c:v>59.2</c:v>
                </c:pt>
                <c:pt idx="6">
                  <c:v>44.8</c:v>
                </c:pt>
              </c:numCache>
            </c:numRef>
          </c:yVal>
          <c:smooth val="0"/>
          <c:extLst>
            <c:ext xmlns:c16="http://schemas.microsoft.com/office/drawing/2014/chart" uri="{C3380CC4-5D6E-409C-BE32-E72D297353CC}">
              <c16:uniqueId val="{00000009-855F-4C8A-A1CB-B6AC2A838AE6}"/>
            </c:ext>
          </c:extLst>
        </c:ser>
        <c:dLbls>
          <c:showLegendKey val="0"/>
          <c:showVal val="0"/>
          <c:showCatName val="0"/>
          <c:showSerName val="0"/>
          <c:showPercent val="0"/>
          <c:showBubbleSize val="0"/>
        </c:dLbls>
        <c:axId val="1826500527"/>
        <c:axId val="1826501359"/>
      </c:scatterChart>
      <c:valAx>
        <c:axId val="182650052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Sediment</a:t>
                </a:r>
                <a:r>
                  <a:rPr lang="en-US" baseline="0" dirty="0"/>
                  <a:t> Diameter (mm)</a:t>
                </a:r>
                <a:endParaRPr 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26501359"/>
        <c:crosses val="autoZero"/>
        <c:crossBetween val="midCat"/>
      </c:valAx>
      <c:valAx>
        <c:axId val="1826501359"/>
        <c:scaling>
          <c:orientation val="minMax"/>
          <c:max val="12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Channel Steepness (m)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26500527"/>
        <c:crosses val="autoZero"/>
        <c:crossBetween val="midCat"/>
      </c:valAx>
      <c:spPr>
        <a:noFill/>
        <a:ln>
          <a:noFill/>
        </a:ln>
        <a:effectLst/>
      </c:spPr>
    </c:plotArea>
    <c:legend>
      <c:legendPos val="r"/>
      <c:legendEntry>
        <c:idx val="5"/>
        <c:delete val="1"/>
      </c:legendEntry>
      <c:legendEntry>
        <c:idx val="6"/>
        <c:delete val="1"/>
      </c:legendEntry>
      <c:legendEntry>
        <c:idx val="7"/>
        <c:delete val="1"/>
      </c:legendEntry>
      <c:legendEntry>
        <c:idx val="8"/>
        <c:delete val="1"/>
      </c:legendEntry>
      <c:legendEntry>
        <c:idx val="9"/>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1914260717410323E-2"/>
          <c:y val="7.1669892275102121E-2"/>
          <c:w val="0.86486351706036746"/>
          <c:h val="0.70113840234513891"/>
        </c:manualLayout>
      </c:layout>
      <c:scatterChart>
        <c:scatterStyle val="lineMarker"/>
        <c:varyColors val="0"/>
        <c:ser>
          <c:idx val="0"/>
          <c:order val="0"/>
          <c:tx>
            <c:v>Max</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exp"/>
            <c:dispRSqr val="1"/>
            <c:dispEq val="1"/>
            <c:trendlineLbl>
              <c:layout>
                <c:manualLayout>
                  <c:x val="6.9140916971944966E-2"/>
                  <c:y val="3.355588506309666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hillslope_morph!$BD$3:$BD$74</c:f>
              <c:numCache>
                <c:formatCode>General</c:formatCode>
                <c:ptCount val="72"/>
                <c:pt idx="0">
                  <c:v>352.64304428008251</c:v>
                </c:pt>
                <c:pt idx="5">
                  <c:v>327.46098721299484</c:v>
                </c:pt>
                <c:pt idx="17">
                  <c:v>997.57609201028993</c:v>
                </c:pt>
                <c:pt idx="32">
                  <c:v>251.69866672289038</c:v>
                </c:pt>
                <c:pt idx="39">
                  <c:v>284.43599033816378</c:v>
                </c:pt>
                <c:pt idx="47">
                  <c:v>325.40428485904749</c:v>
                </c:pt>
                <c:pt idx="61">
                  <c:v>486.5782461326238</c:v>
                </c:pt>
              </c:numCache>
            </c:numRef>
          </c:yVal>
          <c:smooth val="0"/>
          <c:extLst>
            <c:ext xmlns:c16="http://schemas.microsoft.com/office/drawing/2014/chart" uri="{C3380CC4-5D6E-409C-BE32-E72D297353CC}">
              <c16:uniqueId val="{00000001-3965-443C-BD1C-57A9E2E35AA6}"/>
            </c:ext>
          </c:extLst>
        </c:ser>
        <c:ser>
          <c:idx val="1"/>
          <c:order val="1"/>
          <c:tx>
            <c:v>Mean</c:v>
          </c:tx>
          <c:spPr>
            <a:ln w="1905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exp"/>
            <c:dispRSqr val="1"/>
            <c:dispEq val="1"/>
            <c:trendlineLbl>
              <c:layout>
                <c:manualLayout>
                  <c:x val="5.0537999916118514E-2"/>
                  <c:y val="4.4802367464619297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hillslope_morph!$BF$3:$BF$74</c:f>
              <c:numCache>
                <c:formatCode>General</c:formatCode>
                <c:ptCount val="72"/>
                <c:pt idx="0">
                  <c:v>392.44279539611699</c:v>
                </c:pt>
                <c:pt idx="5">
                  <c:v>256.61885915970078</c:v>
                </c:pt>
                <c:pt idx="17">
                  <c:v>850.07263091425239</c:v>
                </c:pt>
                <c:pt idx="32">
                  <c:v>258.96303019335494</c:v>
                </c:pt>
                <c:pt idx="39">
                  <c:v>140.4</c:v>
                </c:pt>
                <c:pt idx="47">
                  <c:v>197.1340204903743</c:v>
                </c:pt>
                <c:pt idx="61">
                  <c:v>363.00745077680978</c:v>
                </c:pt>
              </c:numCache>
              <c:extLst xmlns:c15="http://schemas.microsoft.com/office/drawing/2012/chart"/>
            </c:numRef>
          </c:yVal>
          <c:smooth val="0"/>
          <c:extLst xmlns:c15="http://schemas.microsoft.com/office/drawing/2012/chart">
            <c:ext xmlns:c16="http://schemas.microsoft.com/office/drawing/2014/chart" uri="{C3380CC4-5D6E-409C-BE32-E72D297353CC}">
              <c16:uniqueId val="{00000003-3965-443C-BD1C-57A9E2E35AA6}"/>
            </c:ext>
          </c:extLst>
        </c:ser>
        <c:ser>
          <c:idx val="2"/>
          <c:order val="2"/>
          <c:tx>
            <c:v>Total</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exp"/>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hillslope_morph!$BD$3:$BD$74</c:f>
              <c:numCache>
                <c:formatCode>General</c:formatCode>
                <c:ptCount val="72"/>
                <c:pt idx="0">
                  <c:v>352.64304428008251</c:v>
                </c:pt>
                <c:pt idx="5">
                  <c:v>327.46098721299484</c:v>
                </c:pt>
                <c:pt idx="17">
                  <c:v>997.57609201028993</c:v>
                </c:pt>
                <c:pt idx="32">
                  <c:v>251.69866672289038</c:v>
                </c:pt>
                <c:pt idx="39">
                  <c:v>284.43599033816378</c:v>
                </c:pt>
                <c:pt idx="47">
                  <c:v>325.40428485904749</c:v>
                </c:pt>
                <c:pt idx="61">
                  <c:v>486.5782461326238</c:v>
                </c:pt>
              </c:numCache>
            </c:numRef>
          </c:yVal>
          <c:smooth val="0"/>
          <c:extLst>
            <c:ext xmlns:c16="http://schemas.microsoft.com/office/drawing/2014/chart" uri="{C3380CC4-5D6E-409C-BE32-E72D297353CC}">
              <c16:uniqueId val="{00000005-3965-443C-BD1C-57A9E2E35AA6}"/>
            </c:ext>
          </c:extLst>
        </c:ser>
        <c:dLbls>
          <c:showLegendKey val="0"/>
          <c:showVal val="0"/>
          <c:showCatName val="0"/>
          <c:showSerName val="0"/>
          <c:showPercent val="0"/>
          <c:showBubbleSize val="0"/>
        </c:dLbls>
        <c:axId val="113485967"/>
        <c:axId val="113487215"/>
        <c:extLst/>
      </c:scatterChart>
      <c:valAx>
        <c:axId val="11348596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aseline="0"/>
                  <a:t>Bed Thickness (m)</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3487215"/>
        <c:crosses val="autoZero"/>
        <c:crossBetween val="midCat"/>
      </c:valAx>
      <c:valAx>
        <c:axId val="113487215"/>
        <c:scaling>
          <c:logBase val="10"/>
          <c:orientation val="minMax"/>
          <c:min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Average Diameter of B axis (mm)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3485967"/>
        <c:crosses val="autoZero"/>
        <c:crossBetween val="midCat"/>
      </c:valAx>
      <c:spPr>
        <a:noFill/>
        <a:ln>
          <a:noFill/>
        </a:ln>
        <a:effectLst/>
      </c:spPr>
    </c:plotArea>
    <c:legend>
      <c:legendPos val="r"/>
      <c:layout>
        <c:manualLayout>
          <c:xMode val="edge"/>
          <c:yMode val="edge"/>
          <c:x val="0.81452864196340424"/>
          <c:y val="0.49238188887460432"/>
          <c:w val="0.13721086155673826"/>
          <c:h val="0.2127601065617264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1-65E1-4C3D-BDA3-0E77CDD428FC}"/>
            </c:ext>
          </c:extLst>
        </c:ser>
        <c:ser>
          <c:idx val="1"/>
          <c:order val="1"/>
          <c:tx>
            <c:v>max</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3-65E1-4C3D-BDA3-0E77CDD428FC}"/>
            </c:ext>
          </c:extLst>
        </c:ser>
        <c:ser>
          <c:idx val="2"/>
          <c:order val="2"/>
          <c:tx>
            <c:v>mean</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8.0239153393393117E-2"/>
                  <c:y val="1.015240810663769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5-65E1-4C3D-BDA3-0E77CDD428FC}"/>
            </c:ext>
          </c:extLst>
        </c:ser>
        <c:dLbls>
          <c:showLegendKey val="0"/>
          <c:showVal val="0"/>
          <c:showCatName val="0"/>
          <c:showSerName val="0"/>
          <c:showPercent val="0"/>
          <c:showBubbleSize val="0"/>
        </c:dLbls>
        <c:axId val="8109776"/>
        <c:axId val="8107696"/>
      </c:scatterChart>
      <c:valAx>
        <c:axId val="8109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7696"/>
        <c:crosses val="autoZero"/>
        <c:crossBetween val="midCat"/>
      </c:valAx>
      <c:valAx>
        <c:axId val="81076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Channel Steepness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977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total thickness</c:v>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hillslope_morph!$AS$3:$AS$74</c:f>
              <c:numCache>
                <c:formatCode>General</c:formatCode>
                <c:ptCount val="72"/>
                <c:pt idx="0">
                  <c:v>13.93</c:v>
                </c:pt>
                <c:pt idx="5">
                  <c:v>21.51</c:v>
                </c:pt>
                <c:pt idx="17">
                  <c:v>42.78</c:v>
                </c:pt>
                <c:pt idx="32">
                  <c:v>16.43</c:v>
                </c:pt>
                <c:pt idx="39">
                  <c:v>26.830000000000002</c:v>
                </c:pt>
                <c:pt idx="47">
                  <c:v>51.470000000000006</c:v>
                </c:pt>
                <c:pt idx="61">
                  <c:v>51.66</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1-D44A-4A28-9F51-0A5F28BAB172}"/>
            </c:ext>
          </c:extLst>
        </c:ser>
        <c:ser>
          <c:idx val="1"/>
          <c:order val="1"/>
          <c:tx>
            <c:v>max</c:v>
          </c:tx>
          <c:spPr>
            <a:ln w="2540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1"/>
            <c:dispEq val="1"/>
            <c:trendlineLbl>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hillslope_morph!$AP$3:$AP$74</c:f>
              <c:numCache>
                <c:formatCode>General</c:formatCode>
                <c:ptCount val="72"/>
                <c:pt idx="0">
                  <c:v>1.97</c:v>
                </c:pt>
                <c:pt idx="5">
                  <c:v>3.69</c:v>
                </c:pt>
                <c:pt idx="17">
                  <c:v>21.1</c:v>
                </c:pt>
                <c:pt idx="32">
                  <c:v>6.47</c:v>
                </c:pt>
                <c:pt idx="39">
                  <c:v>6.06</c:v>
                </c:pt>
                <c:pt idx="47">
                  <c:v>15.73</c:v>
                </c:pt>
                <c:pt idx="61">
                  <c:v>7.14</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3-D44A-4A28-9F51-0A5F28BAB172}"/>
            </c:ext>
          </c:extLst>
        </c:ser>
        <c:ser>
          <c:idx val="2"/>
          <c:order val="2"/>
          <c:tx>
            <c:v>mean</c:v>
          </c:tx>
          <c:spPr>
            <a:ln w="25400" cap="rnd">
              <a:noFill/>
              <a:round/>
            </a:ln>
            <a:effectLst/>
          </c:spPr>
          <c:marker>
            <c:symbol val="circle"/>
            <c:size val="5"/>
            <c:spPr>
              <a:solidFill>
                <a:schemeClr val="accent3"/>
              </a:solidFill>
              <a:ln w="9525">
                <a:solidFill>
                  <a:schemeClr val="accent3"/>
                </a:solidFill>
              </a:ln>
              <a:effectLst/>
            </c:spPr>
          </c:marker>
          <c:trendline>
            <c:spPr>
              <a:ln w="19050" cap="rnd">
                <a:solidFill>
                  <a:schemeClr val="accent3"/>
                </a:solidFill>
                <a:prstDash val="sysDot"/>
              </a:ln>
              <a:effectLst/>
            </c:spPr>
            <c:trendlineType val="linear"/>
            <c:dispRSqr val="1"/>
            <c:dispEq val="1"/>
            <c:trendlineLbl>
              <c:layout>
                <c:manualLayout>
                  <c:x val="8.0239153393393117E-2"/>
                  <c:y val="1.0152408106637693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hillslope_morph!$AN$3:$AN$74</c:f>
              <c:numCache>
                <c:formatCode>General</c:formatCode>
                <c:ptCount val="72"/>
                <c:pt idx="0">
                  <c:v>0.995</c:v>
                </c:pt>
                <c:pt idx="5">
                  <c:v>1.3443750000000001</c:v>
                </c:pt>
                <c:pt idx="17">
                  <c:v>2.3766666666666669</c:v>
                </c:pt>
                <c:pt idx="32">
                  <c:v>1.3691666666666666</c:v>
                </c:pt>
                <c:pt idx="39">
                  <c:v>2.2358333333333333</c:v>
                </c:pt>
                <c:pt idx="47">
                  <c:v>2.708947368421053</c:v>
                </c:pt>
                <c:pt idx="61">
                  <c:v>1.9133333333333331</c:v>
                </c:pt>
              </c:numCache>
            </c:numRef>
          </c:xVal>
          <c:yVal>
            <c:numRef>
              <c:f>hillslope_morph!$BH$3:$BH$74</c:f>
              <c:numCache>
                <c:formatCode>General</c:formatCode>
                <c:ptCount val="72"/>
                <c:pt idx="0">
                  <c:v>17.399999999999999</c:v>
                </c:pt>
                <c:pt idx="5">
                  <c:v>57.9</c:v>
                </c:pt>
                <c:pt idx="17">
                  <c:v>117.7</c:v>
                </c:pt>
                <c:pt idx="32">
                  <c:v>24.1</c:v>
                </c:pt>
                <c:pt idx="39">
                  <c:v>59.2</c:v>
                </c:pt>
                <c:pt idx="47">
                  <c:v>59.2</c:v>
                </c:pt>
                <c:pt idx="61">
                  <c:v>44.8</c:v>
                </c:pt>
              </c:numCache>
            </c:numRef>
          </c:yVal>
          <c:smooth val="0"/>
          <c:extLst>
            <c:ext xmlns:c16="http://schemas.microsoft.com/office/drawing/2014/chart" uri="{C3380CC4-5D6E-409C-BE32-E72D297353CC}">
              <c16:uniqueId val="{00000005-D44A-4A28-9F51-0A5F28BAB172}"/>
            </c:ext>
          </c:extLst>
        </c:ser>
        <c:dLbls>
          <c:showLegendKey val="0"/>
          <c:showVal val="0"/>
          <c:showCatName val="0"/>
          <c:showSerName val="0"/>
          <c:showPercent val="0"/>
          <c:showBubbleSize val="0"/>
        </c:dLbls>
        <c:axId val="8109776"/>
        <c:axId val="8107696"/>
      </c:scatterChart>
      <c:valAx>
        <c:axId val="8109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7696"/>
        <c:crosses val="autoZero"/>
        <c:crossBetween val="midCat"/>
      </c:valAx>
      <c:valAx>
        <c:axId val="81076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Channel Steepness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0977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LC3 Shallow</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7.7487024248250769E-2"/>
                  <c:y val="-0.37930642214027044"/>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hillslope_morph!$D$3:$D$7</c:f>
              <c:numCache>
                <c:formatCode>General</c:formatCode>
                <c:ptCount val="5"/>
                <c:pt idx="0">
                  <c:v>20.12</c:v>
                </c:pt>
                <c:pt idx="1">
                  <c:v>40.159999999999997</c:v>
                </c:pt>
                <c:pt idx="2">
                  <c:v>60.26</c:v>
                </c:pt>
                <c:pt idx="3">
                  <c:v>80.28</c:v>
                </c:pt>
                <c:pt idx="4">
                  <c:v>100.4</c:v>
                </c:pt>
              </c:numCache>
            </c:numRef>
          </c:xVal>
          <c:yVal>
            <c:numRef>
              <c:f>hillslope_morph!$O$3:$O$7</c:f>
              <c:numCache>
                <c:formatCode>General</c:formatCode>
                <c:ptCount val="5"/>
                <c:pt idx="0">
                  <c:v>0.41037499999999999</c:v>
                </c:pt>
                <c:pt idx="1">
                  <c:v>0.55587500000000001</c:v>
                </c:pt>
                <c:pt idx="2">
                  <c:v>-0.31825000000000003</c:v>
                </c:pt>
                <c:pt idx="3">
                  <c:v>-0.47074999999999995</c:v>
                </c:pt>
                <c:pt idx="4">
                  <c:v>-0.30074999999999996</c:v>
                </c:pt>
              </c:numCache>
            </c:numRef>
          </c:yVal>
          <c:smooth val="0"/>
          <c:extLst>
            <c:ext xmlns:c16="http://schemas.microsoft.com/office/drawing/2014/chart" uri="{C3380CC4-5D6E-409C-BE32-E72D297353CC}">
              <c16:uniqueId val="{00000001-F90D-4DD8-A093-43DFB6F8AB63}"/>
            </c:ext>
          </c:extLst>
        </c:ser>
        <c:dLbls>
          <c:showLegendKey val="0"/>
          <c:showVal val="0"/>
          <c:showCatName val="0"/>
          <c:showSerName val="0"/>
          <c:showPercent val="0"/>
          <c:showBubbleSize val="0"/>
        </c:dLbls>
        <c:axId val="1491005152"/>
        <c:axId val="1491003904"/>
      </c:scatterChart>
      <c:valAx>
        <c:axId val="149100515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Distance from Channel</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1003904"/>
        <c:crosses val="autoZero"/>
        <c:crossBetween val="midCat"/>
      </c:valAx>
      <c:valAx>
        <c:axId val="14910039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Curvature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100515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 Bed</a:t>
            </a:r>
            <a:r>
              <a:rPr lang="en-US" baseline="0"/>
              <a:t> Thickness vs Slope of Function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5.1917760279965003E-2"/>
                  <c:y val="-2.73115339749198E-2"/>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Sheet1!$D$2:$D$8</c:f>
              <c:numCache>
                <c:formatCode>General</c:formatCode>
                <c:ptCount val="7"/>
                <c:pt idx="0">
                  <c:v>1.97</c:v>
                </c:pt>
                <c:pt idx="1">
                  <c:v>3.69</c:v>
                </c:pt>
                <c:pt idx="2">
                  <c:v>21.1</c:v>
                </c:pt>
                <c:pt idx="3">
                  <c:v>6.47</c:v>
                </c:pt>
                <c:pt idx="4">
                  <c:v>6.06</c:v>
                </c:pt>
                <c:pt idx="5">
                  <c:v>15.73</c:v>
                </c:pt>
                <c:pt idx="6">
                  <c:v>7.14</c:v>
                </c:pt>
              </c:numCache>
            </c:numRef>
          </c:xVal>
          <c:yVal>
            <c:numRef>
              <c:f>Sheet1!$G$2:$G$8</c:f>
              <c:numCache>
                <c:formatCode>0.00E+00</c:formatCode>
                <c:ptCount val="7"/>
                <c:pt idx="0" formatCode="General">
                  <c:v>-1.2200000000000001E-2</c:v>
                </c:pt>
                <c:pt idx="1">
                  <c:v>-2.0000000000000002E-5</c:v>
                </c:pt>
                <c:pt idx="2" formatCode="General">
                  <c:v>-1.6999999999999999E-3</c:v>
                </c:pt>
                <c:pt idx="3" formatCode="General">
                  <c:v>-1E-3</c:v>
                </c:pt>
                <c:pt idx="4" formatCode="General">
                  <c:v>-8.8999999999999999E-3</c:v>
                </c:pt>
                <c:pt idx="5" formatCode="General">
                  <c:v>2.3E-3</c:v>
                </c:pt>
                <c:pt idx="6" formatCode="General">
                  <c:v>-2.0999999999999999E-3</c:v>
                </c:pt>
              </c:numCache>
            </c:numRef>
          </c:yVal>
          <c:smooth val="0"/>
          <c:extLst>
            <c:ext xmlns:c16="http://schemas.microsoft.com/office/drawing/2014/chart" uri="{C3380CC4-5D6E-409C-BE32-E72D297353CC}">
              <c16:uniqueId val="{00000001-2679-41D3-933C-190689883FC9}"/>
            </c:ext>
          </c:extLst>
        </c:ser>
        <c:dLbls>
          <c:showLegendKey val="0"/>
          <c:showVal val="0"/>
          <c:showCatName val="0"/>
          <c:showSerName val="0"/>
          <c:showPercent val="0"/>
          <c:showBubbleSize val="0"/>
        </c:dLbls>
        <c:axId val="553259568"/>
        <c:axId val="553251664"/>
      </c:scatterChart>
      <c:valAx>
        <c:axId val="553259568"/>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3251664"/>
        <c:crosses val="autoZero"/>
        <c:crossBetween val="midCat"/>
      </c:valAx>
      <c:valAx>
        <c:axId val="553251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Slope of Curvature-Distance</a:t>
                </a:r>
                <a:r>
                  <a:rPr lang="en-US" baseline="0"/>
                  <a:t>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3259568"/>
        <c:crossesAt val="1"/>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 Bed Thickness</a:t>
            </a:r>
            <a:r>
              <a:rPr lang="en-US" baseline="0"/>
              <a:t> vs R-squared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og"/>
            <c:dispRSqr val="1"/>
            <c:dispEq val="1"/>
            <c:trendlineLbl>
              <c:layout>
                <c:manualLayout>
                  <c:x val="0.28122659667541555"/>
                  <c:y val="9.788203557888597E-3"/>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Sheet1!$D$2:$D$8</c:f>
              <c:numCache>
                <c:formatCode>General</c:formatCode>
                <c:ptCount val="7"/>
                <c:pt idx="0">
                  <c:v>1.97</c:v>
                </c:pt>
                <c:pt idx="1">
                  <c:v>3.69</c:v>
                </c:pt>
                <c:pt idx="2">
                  <c:v>21.1</c:v>
                </c:pt>
                <c:pt idx="3">
                  <c:v>6.47</c:v>
                </c:pt>
                <c:pt idx="4">
                  <c:v>6.06</c:v>
                </c:pt>
                <c:pt idx="5">
                  <c:v>15.73</c:v>
                </c:pt>
                <c:pt idx="6">
                  <c:v>7.14</c:v>
                </c:pt>
              </c:numCache>
            </c:numRef>
          </c:xVal>
          <c:yVal>
            <c:numRef>
              <c:f>Sheet1!$F$2:$F$8</c:f>
              <c:numCache>
                <c:formatCode>0.00E+00</c:formatCode>
                <c:ptCount val="7"/>
                <c:pt idx="0" formatCode="General">
                  <c:v>0.67559999999999998</c:v>
                </c:pt>
                <c:pt idx="1">
                  <c:v>6.0000000000000002E-6</c:v>
                </c:pt>
                <c:pt idx="2" formatCode="General">
                  <c:v>5.6500000000000002E-2</c:v>
                </c:pt>
                <c:pt idx="3" formatCode="General">
                  <c:v>0.253</c:v>
                </c:pt>
                <c:pt idx="4" formatCode="General">
                  <c:v>0.50190000000000001</c:v>
                </c:pt>
                <c:pt idx="5" formatCode="General">
                  <c:v>0.12609999999999999</c:v>
                </c:pt>
                <c:pt idx="6" formatCode="General">
                  <c:v>0.36609999999999998</c:v>
                </c:pt>
              </c:numCache>
            </c:numRef>
          </c:yVal>
          <c:smooth val="0"/>
          <c:extLst>
            <c:ext xmlns:c16="http://schemas.microsoft.com/office/drawing/2014/chart" uri="{C3380CC4-5D6E-409C-BE32-E72D297353CC}">
              <c16:uniqueId val="{00000001-CB35-4AD9-B5C3-8B39390BE8CA}"/>
            </c:ext>
          </c:extLst>
        </c:ser>
        <c:dLbls>
          <c:showLegendKey val="0"/>
          <c:showVal val="0"/>
          <c:showCatName val="0"/>
          <c:showSerName val="0"/>
          <c:showPercent val="0"/>
          <c:showBubbleSize val="0"/>
        </c:dLbls>
        <c:axId val="558420400"/>
        <c:axId val="558424976"/>
      </c:scatterChart>
      <c:valAx>
        <c:axId val="558420400"/>
        <c:scaling>
          <c:logBase val="10"/>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Bed Thickness (m)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8424976"/>
        <c:crosses val="autoZero"/>
        <c:crossBetween val="midCat"/>
      </c:valAx>
      <c:valAx>
        <c:axId val="5584249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a:t>
                </a:r>
                <a:r>
                  <a:rPr lang="en-US" baseline="0"/>
                  <a:t> Squared of Curvature-Distance Function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842040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1C77A-BC7A-41FC-BC54-1CD46555234D}"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886C0A-992F-4D4A-9CE2-5A66DF41A8B3}" type="slidenum">
              <a:rPr lang="en-US" smtClean="0"/>
              <a:t>‹#›</a:t>
            </a:fld>
            <a:endParaRPr lang="en-US"/>
          </a:p>
        </p:txBody>
      </p:sp>
    </p:spTree>
    <p:extLst>
      <p:ext uri="{BB962C8B-B14F-4D97-AF65-F5344CB8AC3E}">
        <p14:creationId xmlns:p14="http://schemas.microsoft.com/office/powerpoint/2010/main" val="3055947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A46C9F-33D1-489C-8368-149A156095B6}" type="slidenum">
              <a:rPr lang="en-US" smtClean="0"/>
              <a:t>2</a:t>
            </a:fld>
            <a:endParaRPr lang="en-US"/>
          </a:p>
        </p:txBody>
      </p:sp>
    </p:spTree>
    <p:extLst>
      <p:ext uri="{BB962C8B-B14F-4D97-AF65-F5344CB8AC3E}">
        <p14:creationId xmlns:p14="http://schemas.microsoft.com/office/powerpoint/2010/main" val="1842397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886C0A-992F-4D4A-9CE2-5A66DF41A8B3}" type="slidenum">
              <a:rPr lang="en-US" smtClean="0"/>
              <a:t>6</a:t>
            </a:fld>
            <a:endParaRPr lang="en-US"/>
          </a:p>
        </p:txBody>
      </p:sp>
    </p:spTree>
    <p:extLst>
      <p:ext uri="{BB962C8B-B14F-4D97-AF65-F5344CB8AC3E}">
        <p14:creationId xmlns:p14="http://schemas.microsoft.com/office/powerpoint/2010/main" val="3025686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886C0A-992F-4D4A-9CE2-5A66DF41A8B3}" type="slidenum">
              <a:rPr lang="en-US" smtClean="0"/>
              <a:t>10</a:t>
            </a:fld>
            <a:endParaRPr lang="en-US"/>
          </a:p>
        </p:txBody>
      </p:sp>
    </p:spTree>
    <p:extLst>
      <p:ext uri="{BB962C8B-B14F-4D97-AF65-F5344CB8AC3E}">
        <p14:creationId xmlns:p14="http://schemas.microsoft.com/office/powerpoint/2010/main" val="3234119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7105-BB19-7586-E76C-AED6A41240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2B5A99-6B39-A21D-9A8C-C42E5C0A96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F42A4F-B7FE-9899-17D6-BDD97BCE28BF}"/>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DE75BDD9-7DC0-99FE-9347-F7418B56A7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D069F1-AF67-B9B8-1860-D1D3E543C2A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636517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5916C-4127-CA6A-BC80-EB23D239BA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E83BEE-B8DA-634A-3F6C-2FF4215445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B7A40C-81E4-2969-7792-10557EAE4EF6}"/>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5BC369C6-19EA-FE1C-DDDC-9144836876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C45027-5DD5-D64A-2D36-13AA7C242BE1}"/>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521817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0EF194-3E1F-5FF0-4A62-A4350A6B0F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5B0C47-8990-AFF6-CF3F-1655B719C9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F2ECD6-5680-9F76-4B24-470FE19B67F8}"/>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8B8F1179-39F9-23C4-096D-67C76BED50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5534C6-1A69-AB2B-E2B9-5EFD167FB79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774985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4686D-A205-3A8D-4397-00E16CA6C5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174200-4EC2-6AA5-6C2C-57A461DB25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676952-EB8B-AAC5-25F5-B38516DB3AAE}"/>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CECEC863-7409-CD35-3CB1-DA94EEA30D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FD6009-D182-394E-A276-CB9BAE3C6A1E}"/>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714802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8104-DCBA-9ECF-7DB5-FE7B7DFE5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015A18-B0F4-E96D-D41B-63FB92616A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28B3A8-98C8-D968-68E4-3F9A95FD893C}"/>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DF83A55E-26A8-3770-02F9-7A92CA9175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B054DE-5EC0-830E-74CF-578237A1E984}"/>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742493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E7D8A-D90C-E4BC-0C5E-C910921F0B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AC5A94-0630-3C0B-B6BC-B830A4A90A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01324A-0CF7-D100-B789-F20D50D4D1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577401-B0BA-7335-66AF-34DC2EA6EC93}"/>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6" name="Footer Placeholder 5">
            <a:extLst>
              <a:ext uri="{FF2B5EF4-FFF2-40B4-BE49-F238E27FC236}">
                <a16:creationId xmlns:a16="http://schemas.microsoft.com/office/drawing/2014/main" id="{8DA54C95-7132-FC2E-5735-3847F6719A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43FBF-EF41-BA78-5DDE-7517FF8C670C}"/>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078700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810CB-EB16-926B-6AAC-2CFD201F8E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3E0AB0-9A09-0213-8F39-768B3E68C7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AAF8BB-CB5F-68FF-FA74-A3CDC2421E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9D655E-C987-2430-7E35-8187924B81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F625C3-1FD1-7AD0-98DF-CF6D899C65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0F0462E-1B41-9031-E40A-80F86D6E9FB1}"/>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8" name="Footer Placeholder 7">
            <a:extLst>
              <a:ext uri="{FF2B5EF4-FFF2-40B4-BE49-F238E27FC236}">
                <a16:creationId xmlns:a16="http://schemas.microsoft.com/office/drawing/2014/main" id="{7761511C-8251-CD82-D1A0-9E51459FBE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2378F-350D-F1EE-6847-C5E36A9F9F10}"/>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431756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49CD4-CA0A-3BB5-8A36-17B59E80F1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72D30D-2EB7-9BFD-3E25-7C0D0EC2A418}"/>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4" name="Footer Placeholder 3">
            <a:extLst>
              <a:ext uri="{FF2B5EF4-FFF2-40B4-BE49-F238E27FC236}">
                <a16:creationId xmlns:a16="http://schemas.microsoft.com/office/drawing/2014/main" id="{1B02A5CD-5631-85BC-940B-AB87CCBF03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961FF7-4EAA-3EFB-1DFD-60DB36249AD0}"/>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971876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5B638C-B59A-3F96-90C3-429DAF02793B}"/>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3" name="Footer Placeholder 2">
            <a:extLst>
              <a:ext uri="{FF2B5EF4-FFF2-40B4-BE49-F238E27FC236}">
                <a16:creationId xmlns:a16="http://schemas.microsoft.com/office/drawing/2014/main" id="{B738F240-12A9-DF85-B341-80524A9AD9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890965-5D29-ADF9-25DF-DD727A10383B}"/>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2016057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BE672-08EC-65F8-74E9-31CD7195CA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0E1DFA-B183-F539-A3BA-80FE915E43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3FB1C-E511-92FD-6CDD-9ACA8972F8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544895-E104-D759-6CCF-80EB9F3E5B1D}"/>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6" name="Footer Placeholder 5">
            <a:extLst>
              <a:ext uri="{FF2B5EF4-FFF2-40B4-BE49-F238E27FC236}">
                <a16:creationId xmlns:a16="http://schemas.microsoft.com/office/drawing/2014/main" id="{80C55EBA-911D-9310-B1D7-ADB6E2B26A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CB2031-09D6-7E0E-2EB9-34CAA920789D}"/>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3189525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4ABD0-DD12-2E28-7348-D7C1018FF9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D4F7BF-5E3F-71CB-1FDF-AE6DBC1729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29179B-D621-3514-B359-9F0DA69767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CC8E27-B10D-B0A1-42C7-A241C10C1E6C}"/>
              </a:ext>
            </a:extLst>
          </p:cNvPr>
          <p:cNvSpPr>
            <a:spLocks noGrp="1"/>
          </p:cNvSpPr>
          <p:nvPr>
            <p:ph type="dt" sz="half" idx="10"/>
          </p:nvPr>
        </p:nvSpPr>
        <p:spPr/>
        <p:txBody>
          <a:bodyPr/>
          <a:lstStyle/>
          <a:p>
            <a:fld id="{74D715C6-21B4-441D-8F6F-D1EAF0972C7B}" type="datetimeFigureOut">
              <a:rPr lang="en-US" smtClean="0"/>
              <a:t>1/12/2023</a:t>
            </a:fld>
            <a:endParaRPr lang="en-US"/>
          </a:p>
        </p:txBody>
      </p:sp>
      <p:sp>
        <p:nvSpPr>
          <p:cNvPr id="6" name="Footer Placeholder 5">
            <a:extLst>
              <a:ext uri="{FF2B5EF4-FFF2-40B4-BE49-F238E27FC236}">
                <a16:creationId xmlns:a16="http://schemas.microsoft.com/office/drawing/2014/main" id="{E0932583-A525-6189-B081-F4922E889E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CAD48-DE8B-EFA5-5220-63E422AA934A}"/>
              </a:ext>
            </a:extLst>
          </p:cNvPr>
          <p:cNvSpPr>
            <a:spLocks noGrp="1"/>
          </p:cNvSpPr>
          <p:nvPr>
            <p:ph type="sldNum" sz="quarter" idx="12"/>
          </p:nvPr>
        </p:nvSpPr>
        <p:spPr/>
        <p:txBody>
          <a:bodyPr/>
          <a:lstStyle/>
          <a:p>
            <a:fld id="{3A40E573-222E-4BE8-82CE-DDBC41AF8A2D}" type="slidenum">
              <a:rPr lang="en-US" smtClean="0"/>
              <a:t>‹#›</a:t>
            </a:fld>
            <a:endParaRPr lang="en-US"/>
          </a:p>
        </p:txBody>
      </p:sp>
    </p:spTree>
    <p:extLst>
      <p:ext uri="{BB962C8B-B14F-4D97-AF65-F5344CB8AC3E}">
        <p14:creationId xmlns:p14="http://schemas.microsoft.com/office/powerpoint/2010/main" val="1463947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DC10B1-43E5-4AA7-AE68-57D304843A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AF3679-FA00-0F58-3DEA-C663DA323C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47C62D-CD9B-EAB2-612A-10917D9D4C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D715C6-21B4-441D-8F6F-D1EAF0972C7B}" type="datetimeFigureOut">
              <a:rPr lang="en-US" smtClean="0"/>
              <a:t>1/12/2023</a:t>
            </a:fld>
            <a:endParaRPr lang="en-US"/>
          </a:p>
        </p:txBody>
      </p:sp>
      <p:sp>
        <p:nvSpPr>
          <p:cNvPr id="5" name="Footer Placeholder 4">
            <a:extLst>
              <a:ext uri="{FF2B5EF4-FFF2-40B4-BE49-F238E27FC236}">
                <a16:creationId xmlns:a16="http://schemas.microsoft.com/office/drawing/2014/main" id="{ED78F9BB-0CCE-EAEB-7064-6C97394294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474B79-5944-7959-71A5-88DF4EBF25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40E573-222E-4BE8-82CE-DDBC41AF8A2D}" type="slidenum">
              <a:rPr lang="en-US" smtClean="0"/>
              <a:t>‹#›</a:t>
            </a:fld>
            <a:endParaRPr lang="en-US"/>
          </a:p>
        </p:txBody>
      </p:sp>
    </p:spTree>
    <p:extLst>
      <p:ext uri="{BB962C8B-B14F-4D97-AF65-F5344CB8AC3E}">
        <p14:creationId xmlns:p14="http://schemas.microsoft.com/office/powerpoint/2010/main" val="3887571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5" Type="http://schemas.openxmlformats.org/officeDocument/2006/relationships/chart" Target="../charts/chart11.xml"/><Relationship Id="rId4" Type="http://schemas.openxmlformats.org/officeDocument/2006/relationships/chart" Target="../charts/char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156DC34-D0E4-7CDC-1607-3FAE8A1254D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4203"/>
          <a:stretch/>
        </p:blipFill>
        <p:spPr bwMode="auto">
          <a:xfrm>
            <a:off x="2386451" y="124881"/>
            <a:ext cx="3607949" cy="6733118"/>
          </a:xfrm>
          <a:prstGeom prst="rect">
            <a:avLst/>
          </a:prstGeom>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580F6097-D87B-EEA4-968C-6FA8082356BF}"/>
              </a:ext>
            </a:extLst>
          </p:cNvPr>
          <p:cNvSpPr txBox="1"/>
          <p:nvPr/>
        </p:nvSpPr>
        <p:spPr>
          <a:xfrm>
            <a:off x="8944708" y="457200"/>
            <a:ext cx="2860430" cy="2308324"/>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INTRO Figure : </a:t>
            </a:r>
            <a:r>
              <a:rPr lang="en-US" b="1" dirty="0">
                <a:latin typeface="Times New Roman" panose="02020603050405020304" pitchFamily="18" charset="0"/>
                <a:ea typeface="Times New Roman" panose="02020603050405020304" pitchFamily="18" charset="0"/>
              </a:rPr>
              <a:t>Field photos showing a) exposed beds of varying thicknesses and b) a boulder in the channel with dimensions reflective of proximal exposed bedrock.</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358218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DEFD0B43-7CDA-9A41-F62B-0915F78EF133}"/>
              </a:ext>
            </a:extLst>
          </p:cNvPr>
          <p:cNvGraphicFramePr>
            <a:graphicFrameLocks/>
          </p:cNvGraphicFramePr>
          <p:nvPr>
            <p:extLst>
              <p:ext uri="{D42A27DB-BD31-4B8C-83A1-F6EECF244321}">
                <p14:modId xmlns:p14="http://schemas.microsoft.com/office/powerpoint/2010/main" val="1158366764"/>
              </p:ext>
            </p:extLst>
          </p:nvPr>
        </p:nvGraphicFramePr>
        <p:xfrm>
          <a:off x="0" y="646546"/>
          <a:ext cx="7841673" cy="5828145"/>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0879D883-DB3A-6BA2-761A-37F1F87250A2}"/>
              </a:ext>
            </a:extLst>
          </p:cNvPr>
          <p:cNvSpPr txBox="1"/>
          <p:nvPr/>
        </p:nvSpPr>
        <p:spPr>
          <a:xfrm>
            <a:off x="8488218" y="646546"/>
            <a:ext cx="3509818" cy="1477328"/>
          </a:xfrm>
          <a:prstGeom prst="rect">
            <a:avLst/>
          </a:prstGeom>
          <a:noFill/>
        </p:spPr>
        <p:txBody>
          <a:bodyPr wrap="square">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over the entire hillslope transect vs. channel steepness (ksn) of the channel below each of the seven hill slope transects. </a:t>
            </a:r>
            <a:endParaRPr lang="en-US" dirty="0"/>
          </a:p>
        </p:txBody>
      </p:sp>
    </p:spTree>
    <p:extLst>
      <p:ext uri="{BB962C8B-B14F-4D97-AF65-F5344CB8AC3E}">
        <p14:creationId xmlns:p14="http://schemas.microsoft.com/office/powerpoint/2010/main" val="798300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5BB0FC-60F7-7D03-D809-FEF3BD6624FC}"/>
              </a:ext>
            </a:extLst>
          </p:cNvPr>
          <p:cNvSpPr txBox="1"/>
          <p:nvPr/>
        </p:nvSpPr>
        <p:spPr>
          <a:xfrm>
            <a:off x="8957389" y="392546"/>
            <a:ext cx="3234612" cy="5632311"/>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THIS FIGURE IS UNDER CONSTRUCTION I WANT TO </a:t>
            </a:r>
            <a:r>
              <a:rPr lang="en-US" b="1" dirty="0">
                <a:latin typeface="Times New Roman" panose="02020603050405020304" pitchFamily="18" charset="0"/>
                <a:ea typeface="Times New Roman" panose="02020603050405020304" pitchFamily="18" charset="0"/>
              </a:rPr>
              <a:t>SHOW</a:t>
            </a:r>
            <a:r>
              <a:rPr lang="en-US" sz="1800" b="1" dirty="0">
                <a:effectLst/>
                <a:latin typeface="Times New Roman" panose="02020603050405020304" pitchFamily="18" charset="0"/>
                <a:ea typeface="Times New Roman" panose="02020603050405020304" pitchFamily="18" charset="0"/>
              </a:rPr>
              <a:t> HOW DIFFUSIVITY CHANGES WITH BED THICKNESS.</a:t>
            </a:r>
          </a:p>
          <a:p>
            <a:endParaRPr lang="en-US" b="1" dirty="0">
              <a:latin typeface="Times New Roman" panose="02020603050405020304" pitchFamily="18" charset="0"/>
              <a:ea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rPr>
              <a:t>a) An idealized hillslope that shows curvature going from positive to negative as distance from channel increases. b) Shallow hillslope transect in LC3 that resembles the diffusive hillslope in a). </a:t>
            </a:r>
            <a:r>
              <a:rPr lang="en-US" b="1" dirty="0">
                <a:latin typeface="Times New Roman" panose="02020603050405020304" pitchFamily="18" charset="0"/>
                <a:ea typeface="Times New Roman" panose="02020603050405020304" pitchFamily="18" charset="0"/>
              </a:rPr>
              <a:t>Max bed thicknesses over each of the seven transects vs c) the slope of the distance vs curvature function and d) the r squared of the distance vs curvature function. </a:t>
            </a:r>
            <a:endParaRPr lang="en-US" sz="1800" b="1" dirty="0">
              <a:effectLst/>
              <a:latin typeface="Times New Roman" panose="02020603050405020304" pitchFamily="18" charset="0"/>
              <a:ea typeface="Times New Roman" panose="02020603050405020304" pitchFamily="18" charset="0"/>
            </a:endParaRPr>
          </a:p>
          <a:p>
            <a:endParaRPr lang="en-US" dirty="0"/>
          </a:p>
        </p:txBody>
      </p:sp>
      <p:graphicFrame>
        <p:nvGraphicFramePr>
          <p:cNvPr id="7" name="Chart 6">
            <a:extLst>
              <a:ext uri="{FF2B5EF4-FFF2-40B4-BE49-F238E27FC236}">
                <a16:creationId xmlns:a16="http://schemas.microsoft.com/office/drawing/2014/main" id="{7482E5D3-CE76-180F-FFC7-9C77D5F39A35}"/>
              </a:ext>
            </a:extLst>
          </p:cNvPr>
          <p:cNvGraphicFramePr>
            <a:graphicFrameLocks/>
          </p:cNvGraphicFramePr>
          <p:nvPr>
            <p:extLst>
              <p:ext uri="{D42A27DB-BD31-4B8C-83A1-F6EECF244321}">
                <p14:modId xmlns:p14="http://schemas.microsoft.com/office/powerpoint/2010/main" val="708437899"/>
              </p:ext>
            </p:extLst>
          </p:nvPr>
        </p:nvGraphicFramePr>
        <p:xfrm>
          <a:off x="4577705" y="89964"/>
          <a:ext cx="4282829" cy="3483616"/>
        </p:xfrm>
        <a:graphic>
          <a:graphicData uri="http://schemas.openxmlformats.org/drawingml/2006/chart">
            <c:chart xmlns:c="http://schemas.openxmlformats.org/drawingml/2006/chart" xmlns:r="http://schemas.openxmlformats.org/officeDocument/2006/relationships" r:id="rId2"/>
          </a:graphicData>
        </a:graphic>
      </p:graphicFrame>
      <p:pic>
        <p:nvPicPr>
          <p:cNvPr id="8" name="Picture 7">
            <a:extLst>
              <a:ext uri="{FF2B5EF4-FFF2-40B4-BE49-F238E27FC236}">
                <a16:creationId xmlns:a16="http://schemas.microsoft.com/office/drawing/2014/main" id="{584304C3-F1DF-EC6D-2ED6-A891DBF6437B}"/>
              </a:ext>
            </a:extLst>
          </p:cNvPr>
          <p:cNvPicPr>
            <a:picLocks noChangeAspect="1"/>
          </p:cNvPicPr>
          <p:nvPr/>
        </p:nvPicPr>
        <p:blipFill>
          <a:blip r:embed="rId3"/>
          <a:stretch>
            <a:fillRect/>
          </a:stretch>
        </p:blipFill>
        <p:spPr>
          <a:xfrm>
            <a:off x="457201" y="104057"/>
            <a:ext cx="3820312" cy="3469523"/>
          </a:xfrm>
          <a:prstGeom prst="rect">
            <a:avLst/>
          </a:prstGeom>
        </p:spPr>
      </p:pic>
    </p:spTree>
    <p:extLst>
      <p:ext uri="{BB962C8B-B14F-4D97-AF65-F5344CB8AC3E}">
        <p14:creationId xmlns:p14="http://schemas.microsoft.com/office/powerpoint/2010/main" val="3028791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a:extLst>
              <a:ext uri="{FF2B5EF4-FFF2-40B4-BE49-F238E27FC236}">
                <a16:creationId xmlns:a16="http://schemas.microsoft.com/office/drawing/2014/main" id="{62727CB9-DA7E-1D1C-D861-FE94CDEAC9F6}"/>
              </a:ext>
            </a:extLst>
          </p:cNvPr>
          <p:cNvGraphicFramePr>
            <a:graphicFrameLocks/>
          </p:cNvGraphicFramePr>
          <p:nvPr>
            <p:extLst>
              <p:ext uri="{D42A27DB-BD31-4B8C-83A1-F6EECF244321}">
                <p14:modId xmlns:p14="http://schemas.microsoft.com/office/powerpoint/2010/main" val="2704075242"/>
              </p:ext>
            </p:extLst>
          </p:nvPr>
        </p:nvGraphicFramePr>
        <p:xfrm>
          <a:off x="1514475" y="693420"/>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a:extLst>
              <a:ext uri="{FF2B5EF4-FFF2-40B4-BE49-F238E27FC236}">
                <a16:creationId xmlns:a16="http://schemas.microsoft.com/office/drawing/2014/main" id="{27A898C4-4128-CF00-5CF6-8783144D0CB2}"/>
              </a:ext>
            </a:extLst>
          </p:cNvPr>
          <p:cNvGraphicFramePr>
            <a:graphicFrameLocks/>
          </p:cNvGraphicFramePr>
          <p:nvPr>
            <p:extLst>
              <p:ext uri="{D42A27DB-BD31-4B8C-83A1-F6EECF244321}">
                <p14:modId xmlns:p14="http://schemas.microsoft.com/office/powerpoint/2010/main" val="1214909333"/>
              </p:ext>
            </p:extLst>
          </p:nvPr>
        </p:nvGraphicFramePr>
        <p:xfrm>
          <a:off x="6337935" y="685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3375B00B-ADA6-4947-811B-C643610A51AF}"/>
              </a:ext>
            </a:extLst>
          </p:cNvPr>
          <p:cNvGraphicFramePr>
            <a:graphicFrameLocks/>
          </p:cNvGraphicFramePr>
          <p:nvPr>
            <p:extLst>
              <p:ext uri="{D42A27DB-BD31-4B8C-83A1-F6EECF244321}">
                <p14:modId xmlns:p14="http://schemas.microsoft.com/office/powerpoint/2010/main" val="1978970027"/>
              </p:ext>
            </p:extLst>
          </p:nvPr>
        </p:nvGraphicFramePr>
        <p:xfrm>
          <a:off x="1367790" y="343662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a:extLst>
              <a:ext uri="{FF2B5EF4-FFF2-40B4-BE49-F238E27FC236}">
                <a16:creationId xmlns:a16="http://schemas.microsoft.com/office/drawing/2014/main" id="{6F7733CD-5185-4585-A04A-B2F002FA1126}"/>
              </a:ext>
            </a:extLst>
          </p:cNvPr>
          <p:cNvGraphicFramePr>
            <a:graphicFrameLocks/>
          </p:cNvGraphicFramePr>
          <p:nvPr>
            <p:extLst>
              <p:ext uri="{D42A27DB-BD31-4B8C-83A1-F6EECF244321}">
                <p14:modId xmlns:p14="http://schemas.microsoft.com/office/powerpoint/2010/main" val="739436625"/>
              </p:ext>
            </p:extLst>
          </p:nvPr>
        </p:nvGraphicFramePr>
        <p:xfrm>
          <a:off x="6244590" y="3436620"/>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41578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nature, outdoor, spring&#10;&#10;Description automatically generated">
            <a:extLst>
              <a:ext uri="{FF2B5EF4-FFF2-40B4-BE49-F238E27FC236}">
                <a16:creationId xmlns:a16="http://schemas.microsoft.com/office/drawing/2014/main" id="{0A8A4C31-4925-4A11-A543-E08F33188C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667000" y="857250"/>
            <a:ext cx="6858000" cy="5143500"/>
          </a:xfrm>
          <a:prstGeom prst="rect">
            <a:avLst/>
          </a:prstGeom>
        </p:spPr>
      </p:pic>
      <p:grpSp>
        <p:nvGrpSpPr>
          <p:cNvPr id="21" name="Group 20">
            <a:extLst>
              <a:ext uri="{FF2B5EF4-FFF2-40B4-BE49-F238E27FC236}">
                <a16:creationId xmlns:a16="http://schemas.microsoft.com/office/drawing/2014/main" id="{B5E03A70-3D4C-45A8-A799-650AA0A8AA91}"/>
              </a:ext>
            </a:extLst>
          </p:cNvPr>
          <p:cNvGrpSpPr/>
          <p:nvPr/>
        </p:nvGrpSpPr>
        <p:grpSpPr>
          <a:xfrm>
            <a:off x="4020353" y="2426150"/>
            <a:ext cx="4647397" cy="1035122"/>
            <a:chOff x="4020353" y="2414427"/>
            <a:chExt cx="4647397" cy="1035122"/>
          </a:xfrm>
        </p:grpSpPr>
        <p:cxnSp>
          <p:nvCxnSpPr>
            <p:cNvPr id="3" name="Straight Connector 2">
              <a:extLst>
                <a:ext uri="{FF2B5EF4-FFF2-40B4-BE49-F238E27FC236}">
                  <a16:creationId xmlns:a16="http://schemas.microsoft.com/office/drawing/2014/main" id="{1405D89F-2701-4467-A434-1C55464AFC1A}"/>
                </a:ext>
              </a:extLst>
            </p:cNvPr>
            <p:cNvCxnSpPr/>
            <p:nvPr/>
          </p:nvCxnSpPr>
          <p:spPr>
            <a:xfrm>
              <a:off x="6096000" y="2414427"/>
              <a:ext cx="2571750" cy="0"/>
            </a:xfrm>
            <a:prstGeom prst="line">
              <a:avLst/>
            </a:prstGeom>
            <a:ln w="19050">
              <a:solidFill>
                <a:srgbClr val="00B050"/>
              </a:solidFill>
            </a:ln>
          </p:spPr>
          <p:style>
            <a:lnRef idx="1">
              <a:schemeClr val="accent2"/>
            </a:lnRef>
            <a:fillRef idx="0">
              <a:schemeClr val="accent2"/>
            </a:fillRef>
            <a:effectRef idx="0">
              <a:schemeClr val="accent2"/>
            </a:effectRef>
            <a:fontRef idx="minor">
              <a:schemeClr val="tx1"/>
            </a:fontRef>
          </p:style>
        </p:cxnSp>
        <p:cxnSp>
          <p:nvCxnSpPr>
            <p:cNvPr id="5" name="Straight Connector 4">
              <a:extLst>
                <a:ext uri="{FF2B5EF4-FFF2-40B4-BE49-F238E27FC236}">
                  <a16:creationId xmlns:a16="http://schemas.microsoft.com/office/drawing/2014/main" id="{063542DD-ED95-48EE-B5CC-0FD3DB27D257}"/>
                </a:ext>
              </a:extLst>
            </p:cNvPr>
            <p:cNvCxnSpPr>
              <a:cxnSpLocks/>
            </p:cNvCxnSpPr>
            <p:nvPr/>
          </p:nvCxnSpPr>
          <p:spPr>
            <a:xfrm flipV="1">
              <a:off x="5578867" y="2722651"/>
              <a:ext cx="2124824" cy="726898"/>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0" name="Straight Connector 9">
              <a:extLst>
                <a:ext uri="{FF2B5EF4-FFF2-40B4-BE49-F238E27FC236}">
                  <a16:creationId xmlns:a16="http://schemas.microsoft.com/office/drawing/2014/main" id="{B8B2FC8D-2ED5-4F07-AB50-A225519B9CB5}"/>
                </a:ext>
              </a:extLst>
            </p:cNvPr>
            <p:cNvCxnSpPr>
              <a:cxnSpLocks/>
            </p:cNvCxnSpPr>
            <p:nvPr/>
          </p:nvCxnSpPr>
          <p:spPr>
            <a:xfrm flipV="1">
              <a:off x="4993240" y="2445249"/>
              <a:ext cx="924675" cy="308224"/>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8358F008-5047-4498-9201-A524AC99603D}"/>
                </a:ext>
              </a:extLst>
            </p:cNvPr>
            <p:cNvCxnSpPr>
              <a:cxnSpLocks/>
            </p:cNvCxnSpPr>
            <p:nvPr/>
          </p:nvCxnSpPr>
          <p:spPr>
            <a:xfrm>
              <a:off x="4020353" y="2614772"/>
              <a:ext cx="1558514" cy="333911"/>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grpSp>
      <p:sp>
        <p:nvSpPr>
          <p:cNvPr id="2" name="TextBox 1">
            <a:extLst>
              <a:ext uri="{FF2B5EF4-FFF2-40B4-BE49-F238E27FC236}">
                <a16:creationId xmlns:a16="http://schemas.microsoft.com/office/drawing/2014/main" id="{60FC1320-5951-093E-8197-2D496812BE69}"/>
              </a:ext>
            </a:extLst>
          </p:cNvPr>
          <p:cNvSpPr txBox="1"/>
          <p:nvPr/>
        </p:nvSpPr>
        <p:spPr>
          <a:xfrm>
            <a:off x="8944708" y="457200"/>
            <a:ext cx="2860430" cy="1754326"/>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INTRO Figure : </a:t>
            </a:r>
            <a:r>
              <a:rPr lang="en-US" sz="1800" b="1" dirty="0">
                <a:effectLst/>
                <a:latin typeface="Times New Roman" panose="02020603050405020304" pitchFamily="18" charset="0"/>
                <a:ea typeface="Times New Roman" panose="02020603050405020304" pitchFamily="18" charset="0"/>
              </a:rPr>
              <a:t>Field photo highlighting the steep downstream and shallow</a:t>
            </a:r>
            <a:r>
              <a:rPr lang="en-US" b="1" dirty="0">
                <a:latin typeface="Times New Roman" panose="02020603050405020304" pitchFamily="18" charset="0"/>
                <a:ea typeface="Times New Roman" panose="02020603050405020304" pitchFamily="18" charset="0"/>
              </a:rPr>
              <a:t> upstream hillslopes.</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854538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ap&#10;&#10;Description automatically generated">
            <a:extLst>
              <a:ext uri="{FF2B5EF4-FFF2-40B4-BE49-F238E27FC236}">
                <a16:creationId xmlns:a16="http://schemas.microsoft.com/office/drawing/2014/main" id="{6F215CE5-96B3-C489-0066-1330FFF02B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8675" y="-9236"/>
            <a:ext cx="5574650" cy="6471720"/>
          </a:xfrm>
          <a:prstGeom prst="rect">
            <a:avLst/>
          </a:prstGeom>
        </p:spPr>
      </p:pic>
      <p:sp>
        <p:nvSpPr>
          <p:cNvPr id="3" name="Star: 5 Points 2">
            <a:extLst>
              <a:ext uri="{FF2B5EF4-FFF2-40B4-BE49-F238E27FC236}">
                <a16:creationId xmlns:a16="http://schemas.microsoft.com/office/drawing/2014/main" id="{C10F0174-2C2D-CDE2-D9D0-5948A1AD7F39}"/>
              </a:ext>
            </a:extLst>
          </p:cNvPr>
          <p:cNvSpPr/>
          <p:nvPr/>
        </p:nvSpPr>
        <p:spPr>
          <a:xfrm>
            <a:off x="4156676" y="2814797"/>
            <a:ext cx="226142" cy="22614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9D297E1-60F2-140D-DA50-B43395153243}"/>
              </a:ext>
            </a:extLst>
          </p:cNvPr>
          <p:cNvSpPr txBox="1"/>
          <p:nvPr/>
        </p:nvSpPr>
        <p:spPr>
          <a:xfrm>
            <a:off x="2106060" y="2774406"/>
            <a:ext cx="2276758" cy="646331"/>
          </a:xfrm>
          <a:prstGeom prst="rect">
            <a:avLst/>
          </a:prstGeom>
          <a:noFill/>
        </p:spPr>
        <p:txBody>
          <a:bodyPr wrap="square" rtlCol="0">
            <a:spAutoFit/>
          </a:bodyPr>
          <a:lstStyle/>
          <a:p>
            <a:r>
              <a:rPr lang="en-US" dirty="0"/>
              <a:t>Other LC3 Upstream</a:t>
            </a:r>
          </a:p>
          <a:p>
            <a:endParaRPr lang="en-US" dirty="0"/>
          </a:p>
        </p:txBody>
      </p:sp>
      <p:sp>
        <p:nvSpPr>
          <p:cNvPr id="5" name="TextBox 4">
            <a:extLst>
              <a:ext uri="{FF2B5EF4-FFF2-40B4-BE49-F238E27FC236}">
                <a16:creationId xmlns:a16="http://schemas.microsoft.com/office/drawing/2014/main" id="{9D87F1C4-2350-9533-E043-98B1242D16E4}"/>
              </a:ext>
            </a:extLst>
          </p:cNvPr>
          <p:cNvSpPr txBox="1"/>
          <p:nvPr/>
        </p:nvSpPr>
        <p:spPr>
          <a:xfrm>
            <a:off x="8944708" y="457200"/>
            <a:ext cx="2860430" cy="3416320"/>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Topographic map superimposed on a </a:t>
            </a:r>
            <a:r>
              <a:rPr lang="en-US" sz="1800" b="1" dirty="0" err="1">
                <a:effectLst/>
                <a:latin typeface="Times New Roman" panose="02020603050405020304" pitchFamily="18" charset="0"/>
                <a:ea typeface="Times New Roman" panose="02020603050405020304" pitchFamily="18" charset="0"/>
              </a:rPr>
              <a:t>hillshade</a:t>
            </a:r>
            <a:r>
              <a:rPr lang="en-US" sz="1800" b="1" dirty="0">
                <a:effectLst/>
                <a:latin typeface="Times New Roman" panose="02020603050405020304" pitchFamily="18" charset="0"/>
                <a:ea typeface="Times New Roman" panose="02020603050405020304" pitchFamily="18" charset="0"/>
              </a:rPr>
              <a:t> of Last Chance canyon with ephemeral stream channels. Main stem of channel colored black with arrow indicating the direction of stream flow. The seven hillslope transects in the two different watersheds shown here.</a:t>
            </a:r>
            <a:endParaRPr lang="en-US" dirty="0"/>
          </a:p>
        </p:txBody>
      </p:sp>
      <p:sp>
        <p:nvSpPr>
          <p:cNvPr id="7" name="TextBox 6">
            <a:extLst>
              <a:ext uri="{FF2B5EF4-FFF2-40B4-BE49-F238E27FC236}">
                <a16:creationId xmlns:a16="http://schemas.microsoft.com/office/drawing/2014/main" id="{FF4275F6-4DD5-24DE-C6EC-096AFAEB8A66}"/>
              </a:ext>
            </a:extLst>
          </p:cNvPr>
          <p:cNvSpPr txBox="1"/>
          <p:nvPr/>
        </p:nvSpPr>
        <p:spPr>
          <a:xfrm>
            <a:off x="196439" y="1202537"/>
            <a:ext cx="2426688" cy="3693319"/>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Notes: split into two figures</a:t>
            </a:r>
          </a:p>
          <a:p>
            <a:r>
              <a:rPr lang="en-US" b="1" dirty="0">
                <a:latin typeface="Times New Roman" panose="02020603050405020304" pitchFamily="18" charset="0"/>
              </a:rPr>
              <a:t>One with the two watersheds highlighted</a:t>
            </a:r>
          </a:p>
          <a:p>
            <a:r>
              <a:rPr lang="en-US" b="1" dirty="0">
                <a:latin typeface="Times New Roman" panose="02020603050405020304" pitchFamily="18" charset="0"/>
              </a:rPr>
              <a:t>No ksn</a:t>
            </a:r>
          </a:p>
          <a:p>
            <a:endParaRPr lang="en-US" b="1" dirty="0">
              <a:latin typeface="Times New Roman" panose="02020603050405020304" pitchFamily="18" charset="0"/>
            </a:endParaRPr>
          </a:p>
          <a:p>
            <a:r>
              <a:rPr lang="en-US" b="1" dirty="0">
                <a:latin typeface="Times New Roman" panose="02020603050405020304" pitchFamily="18" charset="0"/>
              </a:rPr>
              <a:t>Second with the transects and </a:t>
            </a:r>
            <a:r>
              <a:rPr lang="en-US" b="1" dirty="0" err="1">
                <a:latin typeface="Times New Roman" panose="02020603050405020304" pitchFamily="18" charset="0"/>
              </a:rPr>
              <a:t>Ksns</a:t>
            </a:r>
            <a:endParaRPr lang="en-US" b="1" dirty="0">
              <a:latin typeface="Times New Roman" panose="02020603050405020304" pitchFamily="18" charset="0"/>
            </a:endParaRPr>
          </a:p>
          <a:p>
            <a:endParaRPr lang="en-US" b="1" dirty="0">
              <a:latin typeface="Times New Roman" panose="02020603050405020304" pitchFamily="18" charset="0"/>
            </a:endParaRPr>
          </a:p>
          <a:p>
            <a:r>
              <a:rPr lang="en-US" b="1" dirty="0">
                <a:latin typeface="Times New Roman" panose="02020603050405020304" pitchFamily="18" charset="0"/>
              </a:rPr>
              <a:t>Maybe break up more detailed map into </a:t>
            </a:r>
            <a:r>
              <a:rPr lang="en-US" b="1" dirty="0" err="1">
                <a:latin typeface="Times New Roman" panose="02020603050405020304" pitchFamily="18" charset="0"/>
              </a:rPr>
              <a:t>wtersheds</a:t>
            </a:r>
            <a:endParaRPr lang="en-US" dirty="0"/>
          </a:p>
        </p:txBody>
      </p:sp>
    </p:spTree>
    <p:extLst>
      <p:ext uri="{BB962C8B-B14F-4D97-AF65-F5344CB8AC3E}">
        <p14:creationId xmlns:p14="http://schemas.microsoft.com/office/powerpoint/2010/main" val="920179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ree, outdoor, lichen, plant&#10;&#10;Description automatically generated">
            <a:extLst>
              <a:ext uri="{FF2B5EF4-FFF2-40B4-BE49-F238E27FC236}">
                <a16:creationId xmlns:a16="http://schemas.microsoft.com/office/drawing/2014/main" id="{6327FD5A-48EB-4317-E805-97FF69881C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309" y="0"/>
            <a:ext cx="6858000" cy="6858000"/>
          </a:xfrm>
          <a:prstGeom prst="rect">
            <a:avLst/>
          </a:prstGeom>
        </p:spPr>
      </p:pic>
      <p:sp>
        <p:nvSpPr>
          <p:cNvPr id="2" name="TextBox 1">
            <a:extLst>
              <a:ext uri="{FF2B5EF4-FFF2-40B4-BE49-F238E27FC236}">
                <a16:creationId xmlns:a16="http://schemas.microsoft.com/office/drawing/2014/main" id="{D1CB070F-7CF9-B8F4-D069-0CA37C1DC98A}"/>
              </a:ext>
            </a:extLst>
          </p:cNvPr>
          <p:cNvSpPr txBox="1"/>
          <p:nvPr/>
        </p:nvSpPr>
        <p:spPr>
          <a:xfrm>
            <a:off x="8944708" y="457200"/>
            <a:ext cx="2860430" cy="4247317"/>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GB" sz="1800" b="1" dirty="0" err="1">
                <a:effectLst/>
                <a:latin typeface="Times New Roman" panose="02020603050405020304" pitchFamily="18" charset="0"/>
                <a:ea typeface="Times New Roman" panose="02020603050405020304" pitchFamily="18" charset="0"/>
              </a:rPr>
              <a:t>Orthomosiac</a:t>
            </a:r>
            <a:r>
              <a:rPr lang="en-GB" sz="1800" b="1" dirty="0">
                <a:effectLst/>
                <a:latin typeface="Times New Roman" panose="02020603050405020304" pitchFamily="18" charset="0"/>
                <a:ea typeface="Times New Roman" panose="02020603050405020304" pitchFamily="18" charset="0"/>
              </a:rPr>
              <a:t> illustrating the </a:t>
            </a:r>
            <a:r>
              <a:rPr lang="en-GB" sz="1800" b="1" dirty="0" err="1">
                <a:effectLst/>
                <a:latin typeface="Times New Roman" panose="02020603050405020304" pitchFamily="18" charset="0"/>
                <a:ea typeface="Times New Roman" panose="02020603050405020304" pitchFamily="18" charset="0"/>
              </a:rPr>
              <a:t>photosieving</a:t>
            </a:r>
            <a:r>
              <a:rPr lang="en-GB" sz="1800" b="1" dirty="0">
                <a:effectLst/>
                <a:latin typeface="Times New Roman" panose="02020603050405020304" pitchFamily="18" charset="0"/>
                <a:ea typeface="Times New Roman" panose="02020603050405020304" pitchFamily="18" charset="0"/>
              </a:rPr>
              <a:t> methodology used to measure sediment sizes in stream channels below the seven hillslope transects. Each measured sediment grain has an ellipse with the a (longer) </a:t>
            </a:r>
            <a:r>
              <a:rPr lang="en-US" sz="1800" b="1" dirty="0">
                <a:effectLst/>
                <a:latin typeface="Times New Roman" panose="02020603050405020304" pitchFamily="18" charset="0"/>
                <a:ea typeface="Times New Roman" panose="02020603050405020304" pitchFamily="18" charset="0"/>
              </a:rPr>
              <a:t>and b axis (shorter) shown.</a:t>
            </a:r>
          </a:p>
          <a:p>
            <a:endParaRPr lang="en-US" b="1" dirty="0">
              <a:latin typeface="Times New Roman" panose="02020603050405020304" pitchFamily="18" charset="0"/>
              <a:ea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rPr>
              <a:t>THIS PHOTO SUCKS. </a:t>
            </a:r>
            <a:r>
              <a:rPr lang="en-US" sz="1800" b="1">
                <a:effectLst/>
                <a:latin typeface="Times New Roman" panose="02020603050405020304" pitchFamily="18" charset="0"/>
                <a:ea typeface="Times New Roman" panose="02020603050405020304" pitchFamily="18" charset="0"/>
              </a:rPr>
              <a:t>MAKE OWN PHOTO SIEVE FIG</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473645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970E4B46-5E41-A7A5-F2B6-0247AF252763}"/>
              </a:ext>
            </a:extLst>
          </p:cNvPr>
          <p:cNvPicPr>
            <a:picLocks noChangeAspect="1"/>
          </p:cNvPicPr>
          <p:nvPr/>
        </p:nvPicPr>
        <p:blipFill rotWithShape="1">
          <a:blip r:embed="rId2">
            <a:extLst>
              <a:ext uri="{28A0092B-C50C-407E-A947-70E740481C1C}">
                <a14:useLocalDpi xmlns:a14="http://schemas.microsoft.com/office/drawing/2010/main" val="0"/>
              </a:ext>
            </a:extLst>
          </a:blip>
          <a:srcRect b="3133"/>
          <a:stretch/>
        </p:blipFill>
        <p:spPr>
          <a:xfrm>
            <a:off x="213478" y="0"/>
            <a:ext cx="8492362" cy="5801017"/>
          </a:xfrm>
          <a:prstGeom prst="rect">
            <a:avLst/>
          </a:prstGeom>
        </p:spPr>
      </p:pic>
      <p:sp>
        <p:nvSpPr>
          <p:cNvPr id="2" name="TextBox 1">
            <a:extLst>
              <a:ext uri="{FF2B5EF4-FFF2-40B4-BE49-F238E27FC236}">
                <a16:creationId xmlns:a16="http://schemas.microsoft.com/office/drawing/2014/main" id="{5FF111FE-2C1D-E12E-FAAD-B28A53185D36}"/>
              </a:ext>
            </a:extLst>
          </p:cNvPr>
          <p:cNvSpPr txBox="1"/>
          <p:nvPr/>
        </p:nvSpPr>
        <p:spPr>
          <a:xfrm>
            <a:off x="8944708" y="457200"/>
            <a:ext cx="2860430" cy="3139321"/>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Schematic (not to scale) demonstrating the 80m window over which both slope and curvature were measured. Note that the 80m window shrinks at the edges of the transect so that data is taken from only the hillslope in question.</a:t>
            </a:r>
          </a:p>
          <a:p>
            <a:endParaRPr lang="en-US" dirty="0"/>
          </a:p>
        </p:txBody>
      </p:sp>
    </p:spTree>
    <p:extLst>
      <p:ext uri="{BB962C8B-B14F-4D97-AF65-F5344CB8AC3E}">
        <p14:creationId xmlns:p14="http://schemas.microsoft.com/office/powerpoint/2010/main" val="140654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94EEA6A-717D-4030-9D5A-33894385D74C}"/>
              </a:ext>
            </a:extLst>
          </p:cNvPr>
          <p:cNvGraphicFramePr>
            <a:graphicFrameLocks/>
          </p:cNvGraphicFramePr>
          <p:nvPr>
            <p:extLst>
              <p:ext uri="{D42A27DB-BD31-4B8C-83A1-F6EECF244321}">
                <p14:modId xmlns:p14="http://schemas.microsoft.com/office/powerpoint/2010/main" val="2245393638"/>
              </p:ext>
            </p:extLst>
          </p:nvPr>
        </p:nvGraphicFramePr>
        <p:xfrm>
          <a:off x="0" y="270286"/>
          <a:ext cx="9026769" cy="6317428"/>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21079F9A-614C-D355-60DE-2A15F0CCFC06}"/>
              </a:ext>
            </a:extLst>
          </p:cNvPr>
          <p:cNvSpPr txBox="1"/>
          <p:nvPr/>
        </p:nvSpPr>
        <p:spPr>
          <a:xfrm>
            <a:off x="8944708" y="457200"/>
            <a:ext cx="2774541" cy="4247317"/>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Figure showing the control bed thickness has on slope. Data for both </a:t>
            </a:r>
            <a:r>
              <a:rPr lang="en-US" b="1" dirty="0">
                <a:latin typeface="Times New Roman" panose="02020603050405020304" pitchFamily="18" charset="0"/>
                <a:ea typeface="Times New Roman" panose="02020603050405020304" pitchFamily="18" charset="0"/>
              </a:rPr>
              <a:t>slope and bed thickness are taken over an 80m window. Total thickness is all of the bed heights in he 80m window added together. Mean thickness is the average bed thickness in the window. Max thickness is the vertical distance of the largest bed in the window.</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23494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13DC2FF9-124D-42F4-9588-73F81F32F3C5}"/>
              </a:ext>
            </a:extLst>
          </p:cNvPr>
          <p:cNvGraphicFramePr>
            <a:graphicFrameLocks/>
          </p:cNvGraphicFramePr>
          <p:nvPr>
            <p:extLst>
              <p:ext uri="{D42A27DB-BD31-4B8C-83A1-F6EECF244321}">
                <p14:modId xmlns:p14="http://schemas.microsoft.com/office/powerpoint/2010/main" val="3095451276"/>
              </p:ext>
            </p:extLst>
          </p:nvPr>
        </p:nvGraphicFramePr>
        <p:xfrm>
          <a:off x="377687" y="268357"/>
          <a:ext cx="8396858" cy="632128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8B6A292E-06DC-CBC8-09F1-202EACC4E74B}"/>
              </a:ext>
            </a:extLst>
          </p:cNvPr>
          <p:cNvSpPr txBox="1"/>
          <p:nvPr/>
        </p:nvSpPr>
        <p:spPr>
          <a:xfrm>
            <a:off x="8944708" y="457200"/>
            <a:ext cx="2860430" cy="1200329"/>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over the entire hillslope transect vs. slope of the entire transect. </a:t>
            </a:r>
            <a:endParaRPr lang="en-US" dirty="0"/>
          </a:p>
        </p:txBody>
      </p:sp>
    </p:spTree>
    <p:extLst>
      <p:ext uri="{BB962C8B-B14F-4D97-AF65-F5344CB8AC3E}">
        <p14:creationId xmlns:p14="http://schemas.microsoft.com/office/powerpoint/2010/main" val="2265243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135BAB2-34F9-F06C-1B8E-5E5CD7C1511F}"/>
              </a:ext>
            </a:extLst>
          </p:cNvPr>
          <p:cNvGraphicFramePr>
            <a:graphicFrameLocks/>
          </p:cNvGraphicFramePr>
          <p:nvPr>
            <p:extLst>
              <p:ext uri="{D42A27DB-BD31-4B8C-83A1-F6EECF244321}">
                <p14:modId xmlns:p14="http://schemas.microsoft.com/office/powerpoint/2010/main" val="2577527910"/>
              </p:ext>
            </p:extLst>
          </p:nvPr>
        </p:nvGraphicFramePr>
        <p:xfrm>
          <a:off x="0" y="105507"/>
          <a:ext cx="9179168"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07A8D27B-88CF-7263-B222-86A150DEE579}"/>
              </a:ext>
            </a:extLst>
          </p:cNvPr>
          <p:cNvSpPr txBox="1"/>
          <p:nvPr/>
        </p:nvSpPr>
        <p:spPr>
          <a:xfrm>
            <a:off x="9179168" y="457200"/>
            <a:ext cx="2860430" cy="2585323"/>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Figure showing the control that sediment size has on channel steepness (ksn). The sediment diameter data </a:t>
            </a:r>
            <a:r>
              <a:rPr lang="en-US" b="1" dirty="0">
                <a:latin typeface="Times New Roman" panose="02020603050405020304" pitchFamily="18" charset="0"/>
                <a:ea typeface="Times New Roman" panose="02020603050405020304" pitchFamily="18" charset="0"/>
              </a:rPr>
              <a:t>was acquired via the photo sieving method described earlier.</a:t>
            </a:r>
            <a:endParaRPr lang="en-US" sz="1800" b="1"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36776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73245CE5-6161-400B-90C4-9EB2EDBB1CB2}"/>
              </a:ext>
            </a:extLst>
          </p:cNvPr>
          <p:cNvGraphicFramePr>
            <a:graphicFrameLocks/>
          </p:cNvGraphicFramePr>
          <p:nvPr>
            <p:extLst>
              <p:ext uri="{D42A27DB-BD31-4B8C-83A1-F6EECF244321}">
                <p14:modId xmlns:p14="http://schemas.microsoft.com/office/powerpoint/2010/main" val="2562012945"/>
              </p:ext>
            </p:extLst>
          </p:nvPr>
        </p:nvGraphicFramePr>
        <p:xfrm>
          <a:off x="85725" y="247651"/>
          <a:ext cx="7257467" cy="3503256"/>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43362FC6-1026-C2CA-E24F-BB36F9D80735}"/>
              </a:ext>
            </a:extLst>
          </p:cNvPr>
          <p:cNvSpPr txBox="1"/>
          <p:nvPr/>
        </p:nvSpPr>
        <p:spPr>
          <a:xfrm>
            <a:off x="8713799" y="438727"/>
            <a:ext cx="2860430" cy="2862322"/>
          </a:xfrm>
          <a:prstGeom prst="rect">
            <a:avLst/>
          </a:prstGeom>
          <a:noFill/>
        </p:spPr>
        <p:txBody>
          <a:bodyPr wrap="square" rtlCol="0">
            <a:spAutoFit/>
          </a:bodyPr>
          <a:lstStyle/>
          <a:p>
            <a:r>
              <a:rPr lang="en-GB" sz="1800" b="1" dirty="0">
                <a:effectLst/>
                <a:latin typeface="Times New Roman" panose="02020603050405020304" pitchFamily="18" charset="0"/>
                <a:ea typeface="Times New Roman" panose="02020603050405020304" pitchFamily="18" charset="0"/>
              </a:rPr>
              <a:t>Figure : </a:t>
            </a:r>
            <a:r>
              <a:rPr lang="en-US" sz="1800" b="1" dirty="0">
                <a:effectLst/>
                <a:latin typeface="Times New Roman" panose="02020603050405020304" pitchFamily="18" charset="0"/>
                <a:ea typeface="Times New Roman" panose="02020603050405020304" pitchFamily="18" charset="0"/>
              </a:rPr>
              <a:t>Bed thicknesses of the entire transect vs. a) average diameter of the b axis of alluvium in the channel below one of the seven hill slope transects and b) channel steepness (ksn) of the channel below each of the seven hill slope transects. </a:t>
            </a:r>
            <a:endParaRPr lang="en-US" dirty="0"/>
          </a:p>
        </p:txBody>
      </p:sp>
      <p:graphicFrame>
        <p:nvGraphicFramePr>
          <p:cNvPr id="4" name="Chart 3">
            <a:extLst>
              <a:ext uri="{FF2B5EF4-FFF2-40B4-BE49-F238E27FC236}">
                <a16:creationId xmlns:a16="http://schemas.microsoft.com/office/drawing/2014/main" id="{2F692A5F-17D8-E79E-77EF-25C8044A3B2C}"/>
              </a:ext>
            </a:extLst>
          </p:cNvPr>
          <p:cNvGraphicFramePr>
            <a:graphicFrameLocks/>
          </p:cNvGraphicFramePr>
          <p:nvPr>
            <p:extLst>
              <p:ext uri="{D42A27DB-BD31-4B8C-83A1-F6EECF244321}">
                <p14:modId xmlns:p14="http://schemas.microsoft.com/office/powerpoint/2010/main" val="2185102421"/>
              </p:ext>
            </p:extLst>
          </p:nvPr>
        </p:nvGraphicFramePr>
        <p:xfrm>
          <a:off x="307911" y="3494704"/>
          <a:ext cx="7035281" cy="318134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351086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9230</TotalTime>
  <Words>622</Words>
  <Application>Microsoft Office PowerPoint</Application>
  <PresentationFormat>Widescreen</PresentationFormat>
  <Paragraphs>54</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Anderson, Samuel R</dc:creator>
  <cp:lastModifiedBy>Anderson, Samuel R</cp:lastModifiedBy>
  <cp:revision>48</cp:revision>
  <dcterms:created xsi:type="dcterms:W3CDTF">2022-07-14T20:25:59Z</dcterms:created>
  <dcterms:modified xsi:type="dcterms:W3CDTF">2023-01-12T17:56:13Z</dcterms:modified>
</cp:coreProperties>
</file>

<file path=docProps/thumbnail.jpeg>
</file>